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Lst>
  <p:sldSz cy="5143500" cx="9144000"/>
  <p:notesSz cx="6858000" cy="9144000"/>
  <p:embeddedFontLst>
    <p:embeddedFont>
      <p:font typeface="Roboto"/>
      <p:regular r:id="rId33"/>
      <p:bold r:id="rId34"/>
      <p:italic r:id="rId35"/>
      <p:boldItalic r:id="rId36"/>
    </p:embeddedFont>
    <p:embeddedFont>
      <p:font typeface="Average"/>
      <p:regular r:id="rId37"/>
    </p:embeddedFont>
    <p:embeddedFont>
      <p:font typeface="Oswald"/>
      <p:regular r:id="rId38"/>
      <p:bold r:id="rId3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font" Target="fonts/Roboto-regular.fntdata"/><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font" Target="fonts/Roboto-italic.fntdata"/><Relationship Id="rId12" Type="http://schemas.openxmlformats.org/officeDocument/2006/relationships/slide" Target="slides/slide7.xml"/><Relationship Id="rId34" Type="http://schemas.openxmlformats.org/officeDocument/2006/relationships/font" Target="fonts/Roboto-bold.fntdata"/><Relationship Id="rId15" Type="http://schemas.openxmlformats.org/officeDocument/2006/relationships/slide" Target="slides/slide10.xml"/><Relationship Id="rId37" Type="http://schemas.openxmlformats.org/officeDocument/2006/relationships/font" Target="fonts/Average-regular.fntdata"/><Relationship Id="rId14" Type="http://schemas.openxmlformats.org/officeDocument/2006/relationships/slide" Target="slides/slide9.xml"/><Relationship Id="rId36" Type="http://schemas.openxmlformats.org/officeDocument/2006/relationships/font" Target="fonts/Roboto-boldItalic.fntdata"/><Relationship Id="rId17" Type="http://schemas.openxmlformats.org/officeDocument/2006/relationships/slide" Target="slides/slide12.xml"/><Relationship Id="rId39" Type="http://schemas.openxmlformats.org/officeDocument/2006/relationships/font" Target="fonts/Oswald-bold.fntdata"/><Relationship Id="rId16" Type="http://schemas.openxmlformats.org/officeDocument/2006/relationships/slide" Target="slides/slide11.xml"/><Relationship Id="rId38" Type="http://schemas.openxmlformats.org/officeDocument/2006/relationships/font" Target="fonts/Oswald-regular.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2330b99c8c4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2330b99c8c4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2330b99c8c4_1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2330b99c8c4_1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2374542648c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2374542648c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2374542648c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2374542648c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2374542648c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2374542648c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2374542648c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2374542648c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2330b99c8c4_1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2330b99c8c4_1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2330b99c8c4_1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2330b99c8c4_1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2330b99c8c4_1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2330b99c8c4_1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2330b99c8c4_1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2330b99c8c4_1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232e281896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232e281896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2374542648c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2374542648c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2374542648c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2374542648c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2374542648c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2374542648c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2374542648c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2374542648c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2374542648c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2374542648c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2374542648c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2374542648c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2374542648c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2374542648c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2374542648c_0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2374542648c_0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232e281896b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232e281896b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232e281896b_3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232e281896b_3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2374542648c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2374542648c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232e281896b_3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232e281896b_3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232e281896b_3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232e281896b_3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2374542648c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2374542648c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2374542648c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2374542648c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grpSp>
        <p:nvGrpSpPr>
          <p:cNvPr id="10" name="Google Shape;10;p2"/>
          <p:cNvGrpSpPr/>
          <p:nvPr/>
        </p:nvGrpSpPr>
        <p:grpSpPr>
          <a:xfrm>
            <a:off x="4350279" y="2855377"/>
            <a:ext cx="443589" cy="105632"/>
            <a:chOff x="4137525" y="2915950"/>
            <a:chExt cx="869100" cy="207000"/>
          </a:xfrm>
        </p:grpSpPr>
        <p:sp>
          <p:nvSpPr>
            <p:cNvPr id="11" name="Google Shape;11;p2"/>
            <p:cNvSpPr/>
            <p:nvPr/>
          </p:nvSpPr>
          <p:spPr>
            <a:xfrm>
              <a:off x="446857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47996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41375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671258" y="990800"/>
            <a:ext cx="7801500" cy="1730100"/>
          </a:xfrm>
          <a:prstGeom prst="rect">
            <a:avLst/>
          </a:prstGeom>
        </p:spPr>
        <p:txBody>
          <a:bodyPr anchorCtr="0" anchor="b" bIns="91425" lIns="91425" spcFirstLastPara="1" rIns="91425" wrap="square" tIns="91425">
            <a:norm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5" name="Google Shape;15;p2"/>
          <p:cNvSpPr txBox="1"/>
          <p:nvPr>
            <p:ph idx="1" type="subTitle"/>
          </p:nvPr>
        </p:nvSpPr>
        <p:spPr>
          <a:xfrm>
            <a:off x="671250" y="3174876"/>
            <a:ext cx="78015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6" name="Google Shape;16;p2"/>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9" name="Shape 49"/>
        <p:cNvGrpSpPr/>
        <p:nvPr/>
      </p:nvGrpSpPr>
      <p:grpSpPr>
        <a:xfrm>
          <a:off x="0" y="0"/>
          <a:ext cx="0" cy="0"/>
          <a:chOff x="0" y="0"/>
          <a:chExt cx="0" cy="0"/>
        </a:xfrm>
      </p:grpSpPr>
      <p:sp>
        <p:nvSpPr>
          <p:cNvPr id="50" name="Google Shape;50;p11"/>
          <p:cNvSpPr txBox="1"/>
          <p:nvPr>
            <p:ph hasCustomPrompt="1" type="title"/>
          </p:nvPr>
        </p:nvSpPr>
        <p:spPr>
          <a:xfrm>
            <a:off x="311700" y="1255275"/>
            <a:ext cx="8520600" cy="18906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1" name="Google Shape;51;p11"/>
          <p:cNvSpPr txBox="1"/>
          <p:nvPr>
            <p:ph idx="1" type="body"/>
          </p:nvPr>
        </p:nvSpPr>
        <p:spPr>
          <a:xfrm>
            <a:off x="311700" y="32284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2" name="Google Shape;52;p11"/>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sp>
        <p:nvSpPr>
          <p:cNvPr id="18" name="Google Shape;18;p3"/>
          <p:cNvSpPr txBox="1"/>
          <p:nvPr>
            <p:ph type="title"/>
          </p:nvPr>
        </p:nvSpPr>
        <p:spPr>
          <a:xfrm>
            <a:off x="671250" y="2141250"/>
            <a:ext cx="7852200" cy="8610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9" name="Google Shape;19;p3"/>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sp>
        <p:nvSpPr>
          <p:cNvPr id="21" name="Google Shape;21;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2" name="Google Shape;22;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3" name="Google Shape;23;p4"/>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6" name="Google Shape;26;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7" name="Google Shape;27;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8" name="Google Shape;28;p5"/>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 name="Shape 29"/>
        <p:cNvGrpSpPr/>
        <p:nvPr/>
      </p:nvGrpSpPr>
      <p:grpSpPr>
        <a:xfrm>
          <a:off x="0" y="0"/>
          <a:ext cx="0" cy="0"/>
          <a:chOff x="0" y="0"/>
          <a:chExt cx="0" cy="0"/>
        </a:xfrm>
      </p:grpSpPr>
      <p:sp>
        <p:nvSpPr>
          <p:cNvPr id="30" name="Google Shape;30;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1" name="Google Shape;31;p6"/>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2" name="Shape 32"/>
        <p:cNvGrpSpPr/>
        <p:nvPr/>
      </p:nvGrpSpPr>
      <p:grpSpPr>
        <a:xfrm>
          <a:off x="0" y="0"/>
          <a:ext cx="0" cy="0"/>
          <a:chOff x="0" y="0"/>
          <a:chExt cx="0" cy="0"/>
        </a:xfrm>
      </p:grpSpPr>
      <p:sp>
        <p:nvSpPr>
          <p:cNvPr id="33" name="Google Shape;33;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4" name="Google Shape;34;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5" name="Google Shape;35;p7"/>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6" name="Shape 36"/>
        <p:cNvGrpSpPr/>
        <p:nvPr/>
      </p:nvGrpSpPr>
      <p:grpSpPr>
        <a:xfrm>
          <a:off x="0" y="0"/>
          <a:ext cx="0" cy="0"/>
          <a:chOff x="0" y="0"/>
          <a:chExt cx="0" cy="0"/>
        </a:xfrm>
      </p:grpSpPr>
      <p:sp>
        <p:nvSpPr>
          <p:cNvPr id="37" name="Google Shape;37;p8"/>
          <p:cNvSpPr txBox="1"/>
          <p:nvPr>
            <p:ph type="title"/>
          </p:nvPr>
        </p:nvSpPr>
        <p:spPr>
          <a:xfrm>
            <a:off x="490250" y="526350"/>
            <a:ext cx="62271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38" name="Google Shape;38;p8"/>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p9"/>
          <p:cNvSpPr/>
          <p:nvPr/>
        </p:nvSpPr>
        <p:spPr>
          <a:xfrm>
            <a:off x="457200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 name="Google Shape;41;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2" name="Google Shape;42;p9"/>
          <p:cNvSpPr txBox="1"/>
          <p:nvPr>
            <p:ph type="title"/>
          </p:nvPr>
        </p:nvSpPr>
        <p:spPr>
          <a:xfrm>
            <a:off x="265500" y="1081400"/>
            <a:ext cx="4045200" cy="1710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3" name="Google Shape;43;p9"/>
          <p:cNvSpPr txBox="1"/>
          <p:nvPr>
            <p:ph idx="1" type="subTitle"/>
          </p:nvPr>
        </p:nvSpPr>
        <p:spPr>
          <a:xfrm>
            <a:off x="265500" y="28452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dk1"/>
              </a:buClr>
              <a:buSzPts val="2100"/>
              <a:buNone/>
              <a:defRPr sz="21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p:txBody>
      </p:sp>
      <p:sp>
        <p:nvSpPr>
          <p:cNvPr id="44" name="Google Shape;44;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45" name="Google Shape;45;p9"/>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6" name="Shape 46"/>
        <p:cNvGrpSpPr/>
        <p:nvPr/>
      </p:nvGrpSpPr>
      <p:grpSpPr>
        <a:xfrm>
          <a:off x="0" y="0"/>
          <a:ext cx="0" cy="0"/>
          <a:chOff x="0" y="0"/>
          <a:chExt cx="0" cy="0"/>
        </a:xfrm>
      </p:grpSpPr>
      <p:sp>
        <p:nvSpPr>
          <p:cNvPr id="47" name="Google Shape;47;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Clr>
                <a:schemeClr val="dk1"/>
              </a:buClr>
              <a:buSzPts val="2100"/>
              <a:buFont typeface="Oswald"/>
              <a:buNone/>
              <a:defRPr sz="2100">
                <a:solidFill>
                  <a:schemeClr val="dk1"/>
                </a:solidFill>
                <a:latin typeface="Oswald"/>
                <a:ea typeface="Oswald"/>
                <a:cs typeface="Oswald"/>
                <a:sym typeface="Oswald"/>
              </a:defRPr>
            </a:lvl1pPr>
          </a:lstStyle>
          <a:p/>
        </p:txBody>
      </p:sp>
      <p:sp>
        <p:nvSpPr>
          <p:cNvPr id="48" name="Google Shape;48;p10"/>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lat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1pPr>
            <a:lvl2pPr lvl="1">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2pPr>
            <a:lvl3pPr lvl="2">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3pPr>
            <a:lvl4pPr lvl="3">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4pPr>
            <a:lvl5pPr lvl="4">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5pPr>
            <a:lvl6pPr lvl="5">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6pPr>
            <a:lvl7pPr lvl="6">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7pPr>
            <a:lvl8pPr lvl="7">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8pPr>
            <a:lvl9pPr lvl="8">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accent3"/>
              </a:buClr>
              <a:buSzPts val="1800"/>
              <a:buFont typeface="Average"/>
              <a:buChar char="●"/>
              <a:defRPr sz="1800">
                <a:solidFill>
                  <a:schemeClr val="accent3"/>
                </a:solidFill>
                <a:latin typeface="Average"/>
                <a:ea typeface="Average"/>
                <a:cs typeface="Average"/>
                <a:sym typeface="Average"/>
              </a:defRPr>
            </a:lvl1pPr>
            <a:lvl2pPr indent="-317500" lvl="1" marL="9144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2pPr>
            <a:lvl3pPr indent="-317500" lvl="2" marL="13716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3pPr>
            <a:lvl4pPr indent="-317500" lvl="3" marL="18288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4pPr>
            <a:lvl5pPr indent="-317500" lvl="4" marL="22860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5pPr>
            <a:lvl6pPr indent="-317500" lvl="5" marL="27432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6pPr>
            <a:lvl7pPr indent="-317500" lvl="6" marL="32004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7pPr>
            <a:lvl8pPr indent="-317500" lvl="7" marL="36576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8pPr>
            <a:lvl9pPr indent="-317500" lvl="8" marL="41148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9pPr>
          </a:lstStyle>
          <a:p/>
        </p:txBody>
      </p:sp>
      <p:sp>
        <p:nvSpPr>
          <p:cNvPr id="8" name="Google Shape;8;p1"/>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3"/>
                </a:solidFill>
                <a:latin typeface="Average"/>
                <a:ea typeface="Average"/>
                <a:cs typeface="Average"/>
                <a:sym typeface="Average"/>
              </a:defRPr>
            </a:lvl1pPr>
            <a:lvl2pPr lvl="1" algn="r">
              <a:buNone/>
              <a:defRPr sz="1000">
                <a:solidFill>
                  <a:schemeClr val="accent3"/>
                </a:solidFill>
                <a:latin typeface="Average"/>
                <a:ea typeface="Average"/>
                <a:cs typeface="Average"/>
                <a:sym typeface="Average"/>
              </a:defRPr>
            </a:lvl2pPr>
            <a:lvl3pPr lvl="2" algn="r">
              <a:buNone/>
              <a:defRPr sz="1000">
                <a:solidFill>
                  <a:schemeClr val="accent3"/>
                </a:solidFill>
                <a:latin typeface="Average"/>
                <a:ea typeface="Average"/>
                <a:cs typeface="Average"/>
                <a:sym typeface="Average"/>
              </a:defRPr>
            </a:lvl3pPr>
            <a:lvl4pPr lvl="3" algn="r">
              <a:buNone/>
              <a:defRPr sz="1000">
                <a:solidFill>
                  <a:schemeClr val="accent3"/>
                </a:solidFill>
                <a:latin typeface="Average"/>
                <a:ea typeface="Average"/>
                <a:cs typeface="Average"/>
                <a:sym typeface="Average"/>
              </a:defRPr>
            </a:lvl4pPr>
            <a:lvl5pPr lvl="4" algn="r">
              <a:buNone/>
              <a:defRPr sz="1000">
                <a:solidFill>
                  <a:schemeClr val="accent3"/>
                </a:solidFill>
                <a:latin typeface="Average"/>
                <a:ea typeface="Average"/>
                <a:cs typeface="Average"/>
                <a:sym typeface="Average"/>
              </a:defRPr>
            </a:lvl5pPr>
            <a:lvl6pPr lvl="5" algn="r">
              <a:buNone/>
              <a:defRPr sz="1000">
                <a:solidFill>
                  <a:schemeClr val="accent3"/>
                </a:solidFill>
                <a:latin typeface="Average"/>
                <a:ea typeface="Average"/>
                <a:cs typeface="Average"/>
                <a:sym typeface="Average"/>
              </a:defRPr>
            </a:lvl6pPr>
            <a:lvl7pPr lvl="6" algn="r">
              <a:buNone/>
              <a:defRPr sz="1000">
                <a:solidFill>
                  <a:schemeClr val="accent3"/>
                </a:solidFill>
                <a:latin typeface="Average"/>
                <a:ea typeface="Average"/>
                <a:cs typeface="Average"/>
                <a:sym typeface="Average"/>
              </a:defRPr>
            </a:lvl7pPr>
            <a:lvl8pPr lvl="7" algn="r">
              <a:buNone/>
              <a:defRPr sz="1000">
                <a:solidFill>
                  <a:schemeClr val="accent3"/>
                </a:solidFill>
                <a:latin typeface="Average"/>
                <a:ea typeface="Average"/>
                <a:cs typeface="Average"/>
                <a:sym typeface="Average"/>
              </a:defRPr>
            </a:lvl8pPr>
            <a:lvl9pPr lvl="8" algn="r">
              <a:buNone/>
              <a:defRPr sz="1000">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3.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5.pn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2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1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1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 Id="rId3" Type="http://schemas.openxmlformats.org/officeDocument/2006/relationships/image" Target="../media/image1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 Id="rId3" Type="http://schemas.openxmlformats.org/officeDocument/2006/relationships/image" Target="../media/image1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 Id="rId3" Type="http://schemas.openxmlformats.org/officeDocument/2006/relationships/image" Target="../media/image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hyperlink" Target="https://en.wikipedia.org/wiki/Chicago" TargetMode="External"/><Relationship Id="rId4" Type="http://schemas.openxmlformats.org/officeDocument/2006/relationships/hyperlink" Target="https://en.wikipedia.org/wiki/Crime" TargetMode="External"/><Relationship Id="rId5" Type="http://schemas.openxmlformats.org/officeDocument/2006/relationships/hyperlink" Target="https://en.wikipedia.org/wiki/Chicago_Police_Department" TargetMode="External"/><Relationship Id="rId6" Type="http://schemas.openxmlformats.org/officeDocument/2006/relationships/hyperlink" Target="https://en.wikipedia.org/wiki/Violent_crime" TargetMode="External"/><Relationship Id="rId7" Type="http://schemas.openxmlformats.org/officeDocument/2006/relationships/hyperlink" Target="https://en.wikipedia.org/wiki/Chicago" TargetMode="External"/><Relationship Id="rId8" Type="http://schemas.openxmlformats.org/officeDocument/2006/relationships/hyperlink" Target="https://en.wikipedia.org/wiki/Gangs_in_Chicago"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4.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3"/>
          <p:cNvSpPr txBox="1"/>
          <p:nvPr>
            <p:ph type="ctrTitle"/>
          </p:nvPr>
        </p:nvSpPr>
        <p:spPr>
          <a:xfrm>
            <a:off x="671258" y="990800"/>
            <a:ext cx="7801500" cy="17301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GB"/>
              <a:t>Chicago Crime Data</a:t>
            </a:r>
            <a:endParaRPr/>
          </a:p>
        </p:txBody>
      </p:sp>
      <p:sp>
        <p:nvSpPr>
          <p:cNvPr id="60" name="Google Shape;60;p13"/>
          <p:cNvSpPr txBox="1"/>
          <p:nvPr>
            <p:ph idx="1" type="subTitle"/>
          </p:nvPr>
        </p:nvSpPr>
        <p:spPr>
          <a:xfrm>
            <a:off x="671250" y="3174876"/>
            <a:ext cx="78015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GB"/>
              <a:t>Group 6 | Nirmiti Patil | Ayush Dodal | Kalind Joshi</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Node &amp; Relationship Cypher Code</a:t>
            </a:r>
            <a:endParaRPr/>
          </a:p>
        </p:txBody>
      </p:sp>
      <p:pic>
        <p:nvPicPr>
          <p:cNvPr descr="image" id="118" name="Google Shape;118;p22"/>
          <p:cNvPicPr preferRelativeResize="0"/>
          <p:nvPr/>
        </p:nvPicPr>
        <p:blipFill>
          <a:blip r:embed="rId3">
            <a:alphaModFix/>
          </a:blip>
          <a:stretch>
            <a:fillRect/>
          </a:stretch>
        </p:blipFill>
        <p:spPr>
          <a:xfrm>
            <a:off x="152400" y="1170125"/>
            <a:ext cx="4004399" cy="3820975"/>
          </a:xfrm>
          <a:prstGeom prst="rect">
            <a:avLst/>
          </a:prstGeom>
          <a:noFill/>
          <a:ln>
            <a:noFill/>
          </a:ln>
        </p:spPr>
      </p:pic>
      <p:pic>
        <p:nvPicPr>
          <p:cNvPr descr="image" id="119" name="Google Shape;119;p22"/>
          <p:cNvPicPr preferRelativeResize="0"/>
          <p:nvPr/>
        </p:nvPicPr>
        <p:blipFill>
          <a:blip r:embed="rId4">
            <a:alphaModFix/>
          </a:blip>
          <a:stretch>
            <a:fillRect/>
          </a:stretch>
        </p:blipFill>
        <p:spPr>
          <a:xfrm>
            <a:off x="4572000" y="1170125"/>
            <a:ext cx="4419600" cy="38209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Node &amp; Relationship</a:t>
            </a:r>
            <a:endParaRPr/>
          </a:p>
        </p:txBody>
      </p:sp>
      <p:pic>
        <p:nvPicPr>
          <p:cNvPr id="125" name="Google Shape;125;p23"/>
          <p:cNvPicPr preferRelativeResize="0"/>
          <p:nvPr/>
        </p:nvPicPr>
        <p:blipFill>
          <a:blip r:embed="rId3">
            <a:alphaModFix/>
          </a:blip>
          <a:stretch>
            <a:fillRect/>
          </a:stretch>
        </p:blipFill>
        <p:spPr>
          <a:xfrm>
            <a:off x="5484200" y="104975"/>
            <a:ext cx="2290401" cy="4933550"/>
          </a:xfrm>
          <a:prstGeom prst="rect">
            <a:avLst/>
          </a:prstGeom>
          <a:noFill/>
          <a:ln>
            <a:noFill/>
          </a:ln>
        </p:spPr>
      </p:pic>
      <p:sp>
        <p:nvSpPr>
          <p:cNvPr id="126" name="Google Shape;126;p23"/>
          <p:cNvSpPr txBox="1"/>
          <p:nvPr/>
        </p:nvSpPr>
        <p:spPr>
          <a:xfrm>
            <a:off x="829250" y="1763500"/>
            <a:ext cx="4261800" cy="538800"/>
          </a:xfrm>
          <a:prstGeom prst="rect">
            <a:avLst/>
          </a:prstGeom>
          <a:noFill/>
          <a:ln>
            <a:noFill/>
          </a:ln>
        </p:spPr>
        <p:txBody>
          <a:bodyPr anchorCtr="0" anchor="t" bIns="91425" lIns="91425" spcFirstLastPara="1" rIns="91425" wrap="square" tIns="91425">
            <a:spAutoFit/>
          </a:bodyPr>
          <a:lstStyle/>
          <a:p>
            <a:pPr indent="-374650" lvl="0" marL="457200" rtl="0" algn="l">
              <a:spcBef>
                <a:spcPts val="0"/>
              </a:spcBef>
              <a:spcAft>
                <a:spcPts val="0"/>
              </a:spcAft>
              <a:buClr>
                <a:schemeClr val="dk1"/>
              </a:buClr>
              <a:buSzPts val="2300"/>
              <a:buFont typeface="Average"/>
              <a:buChar char="●"/>
            </a:pPr>
            <a:r>
              <a:rPr lang="en-GB" sz="2300">
                <a:solidFill>
                  <a:schemeClr val="dk1"/>
                </a:solidFill>
                <a:latin typeface="Average"/>
                <a:ea typeface="Average"/>
                <a:cs typeface="Average"/>
                <a:sym typeface="Average"/>
              </a:rPr>
              <a:t>13 Nodes</a:t>
            </a:r>
            <a:endParaRPr sz="2300">
              <a:solidFill>
                <a:schemeClr val="dk1"/>
              </a:solidFill>
              <a:latin typeface="Average"/>
              <a:ea typeface="Average"/>
              <a:cs typeface="Average"/>
              <a:sym typeface="Average"/>
            </a:endParaRPr>
          </a:p>
        </p:txBody>
      </p:sp>
      <p:sp>
        <p:nvSpPr>
          <p:cNvPr id="127" name="Google Shape;127;p23"/>
          <p:cNvSpPr txBox="1"/>
          <p:nvPr/>
        </p:nvSpPr>
        <p:spPr>
          <a:xfrm>
            <a:off x="766275" y="2508775"/>
            <a:ext cx="3443100" cy="538800"/>
          </a:xfrm>
          <a:prstGeom prst="rect">
            <a:avLst/>
          </a:prstGeom>
          <a:noFill/>
          <a:ln>
            <a:noFill/>
          </a:ln>
        </p:spPr>
        <p:txBody>
          <a:bodyPr anchorCtr="0" anchor="t" bIns="91425" lIns="91425" spcFirstLastPara="1" rIns="91425" wrap="square" tIns="91425">
            <a:spAutoFit/>
          </a:bodyPr>
          <a:lstStyle/>
          <a:p>
            <a:pPr indent="-374650" lvl="0" marL="457200" rtl="0" algn="l">
              <a:spcBef>
                <a:spcPts val="0"/>
              </a:spcBef>
              <a:spcAft>
                <a:spcPts val="0"/>
              </a:spcAft>
              <a:buClr>
                <a:schemeClr val="dk1"/>
              </a:buClr>
              <a:buSzPts val="2300"/>
              <a:buFont typeface="Average"/>
              <a:buChar char="●"/>
            </a:pPr>
            <a:r>
              <a:rPr lang="en-GB" sz="2300">
                <a:solidFill>
                  <a:schemeClr val="dk1"/>
                </a:solidFill>
                <a:latin typeface="Average"/>
                <a:ea typeface="Average"/>
                <a:cs typeface="Average"/>
                <a:sym typeface="Average"/>
              </a:rPr>
              <a:t>23 Relationships</a:t>
            </a:r>
            <a:endParaRPr sz="2300">
              <a:solidFill>
                <a:schemeClr val="dk1"/>
              </a:solidFill>
              <a:latin typeface="Average"/>
              <a:ea typeface="Average"/>
              <a:cs typeface="Average"/>
              <a:sym typeface="Average"/>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2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GB"/>
              <a:t>Neo4j Graph Database</a:t>
            </a:r>
            <a:endParaRPr/>
          </a:p>
        </p:txBody>
      </p:sp>
      <p:pic>
        <p:nvPicPr>
          <p:cNvPr id="133" name="Google Shape;133;p24"/>
          <p:cNvPicPr preferRelativeResize="0"/>
          <p:nvPr/>
        </p:nvPicPr>
        <p:blipFill>
          <a:blip r:embed="rId3">
            <a:alphaModFix/>
          </a:blip>
          <a:stretch>
            <a:fillRect/>
          </a:stretch>
        </p:blipFill>
        <p:spPr>
          <a:xfrm>
            <a:off x="311700" y="1152475"/>
            <a:ext cx="4445799" cy="3629425"/>
          </a:xfrm>
          <a:prstGeom prst="rect">
            <a:avLst/>
          </a:prstGeom>
          <a:noFill/>
          <a:ln>
            <a:noFill/>
          </a:ln>
        </p:spPr>
      </p:pic>
      <p:pic>
        <p:nvPicPr>
          <p:cNvPr id="134" name="Google Shape;134;p24"/>
          <p:cNvPicPr preferRelativeResize="0"/>
          <p:nvPr/>
        </p:nvPicPr>
        <p:blipFill>
          <a:blip r:embed="rId4">
            <a:alphaModFix/>
          </a:blip>
          <a:stretch>
            <a:fillRect/>
          </a:stretch>
        </p:blipFill>
        <p:spPr>
          <a:xfrm>
            <a:off x="4867125" y="1209925"/>
            <a:ext cx="4142524" cy="21708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5"/>
          <p:cNvSpPr txBox="1"/>
          <p:nvPr>
            <p:ph type="title"/>
          </p:nvPr>
        </p:nvSpPr>
        <p:spPr>
          <a:xfrm>
            <a:off x="671250" y="2141250"/>
            <a:ext cx="7852200" cy="861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sz="4800">
                <a:highlight>
                  <a:schemeClr val="lt1"/>
                </a:highlight>
              </a:rPr>
              <a:t>Tableau Visualization </a:t>
            </a:r>
            <a:endParaRPr sz="48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rPr lang="en-GB">
                <a:highlight>
                  <a:schemeClr val="lt1"/>
                </a:highlight>
              </a:rPr>
              <a:t>Tableau </a:t>
            </a:r>
            <a:r>
              <a:rPr lang="en-GB">
                <a:highlight>
                  <a:schemeClr val="lt1"/>
                </a:highlight>
              </a:rPr>
              <a:t>Visualization</a:t>
            </a:r>
            <a:endParaRPr/>
          </a:p>
        </p:txBody>
      </p:sp>
      <p:pic>
        <p:nvPicPr>
          <p:cNvPr descr="image" id="145" name="Google Shape;145;p26"/>
          <p:cNvPicPr preferRelativeResize="0"/>
          <p:nvPr/>
        </p:nvPicPr>
        <p:blipFill>
          <a:blip r:embed="rId3">
            <a:alphaModFix/>
          </a:blip>
          <a:stretch>
            <a:fillRect/>
          </a:stretch>
        </p:blipFill>
        <p:spPr>
          <a:xfrm>
            <a:off x="1522325" y="1144050"/>
            <a:ext cx="6287499" cy="3053201"/>
          </a:xfrm>
          <a:prstGeom prst="rect">
            <a:avLst/>
          </a:prstGeom>
          <a:noFill/>
          <a:ln>
            <a:noFill/>
          </a:ln>
        </p:spPr>
      </p:pic>
      <p:sp>
        <p:nvSpPr>
          <p:cNvPr id="146" name="Google Shape;146;p26"/>
          <p:cNvSpPr txBox="1"/>
          <p:nvPr/>
        </p:nvSpPr>
        <p:spPr>
          <a:xfrm>
            <a:off x="609350" y="4422100"/>
            <a:ext cx="76992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700">
              <a:solidFill>
                <a:schemeClr val="dk1"/>
              </a:solidFill>
              <a:highlight>
                <a:schemeClr val="lt1"/>
              </a:highlight>
              <a:latin typeface="Oswald"/>
              <a:ea typeface="Oswald"/>
              <a:cs typeface="Oswald"/>
              <a:sym typeface="Oswa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None/>
            </a:pPr>
            <a:r>
              <a:rPr lang="en-GB">
                <a:highlight>
                  <a:schemeClr val="lt1"/>
                </a:highlight>
              </a:rPr>
              <a:t>Tableau Visualization</a:t>
            </a:r>
            <a:endParaRPr/>
          </a:p>
          <a:p>
            <a:pPr indent="0" lvl="0" marL="0" rtl="0" algn="l">
              <a:spcBef>
                <a:spcPts val="1200"/>
              </a:spcBef>
              <a:spcAft>
                <a:spcPts val="0"/>
              </a:spcAft>
              <a:buNone/>
            </a:pPr>
            <a:r>
              <a:t/>
            </a:r>
            <a:endParaRPr/>
          </a:p>
        </p:txBody>
      </p:sp>
      <p:pic>
        <p:nvPicPr>
          <p:cNvPr descr="image" id="152" name="Google Shape;152;p27"/>
          <p:cNvPicPr preferRelativeResize="0"/>
          <p:nvPr/>
        </p:nvPicPr>
        <p:blipFill>
          <a:blip r:embed="rId3">
            <a:alphaModFix/>
          </a:blip>
          <a:stretch>
            <a:fillRect/>
          </a:stretch>
        </p:blipFill>
        <p:spPr>
          <a:xfrm>
            <a:off x="1349125" y="1092650"/>
            <a:ext cx="6645149" cy="3286625"/>
          </a:xfrm>
          <a:prstGeom prst="rect">
            <a:avLst/>
          </a:prstGeom>
          <a:noFill/>
          <a:ln>
            <a:noFill/>
          </a:ln>
        </p:spPr>
      </p:pic>
      <p:sp>
        <p:nvSpPr>
          <p:cNvPr id="153" name="Google Shape;153;p27"/>
          <p:cNvSpPr txBox="1"/>
          <p:nvPr/>
        </p:nvSpPr>
        <p:spPr>
          <a:xfrm>
            <a:off x="1209925" y="4497050"/>
            <a:ext cx="67242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700">
              <a:solidFill>
                <a:schemeClr val="dk1"/>
              </a:solidFill>
              <a:highlight>
                <a:schemeClr val="lt1"/>
              </a:highlight>
              <a:latin typeface="Oswald"/>
              <a:ea typeface="Oswald"/>
              <a:cs typeface="Oswald"/>
              <a:sym typeface="Oswa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None/>
            </a:pPr>
            <a:r>
              <a:rPr lang="en-GB">
                <a:highlight>
                  <a:schemeClr val="lt1"/>
                </a:highlight>
              </a:rPr>
              <a:t>Tableau Visualization</a:t>
            </a:r>
            <a:endParaRPr/>
          </a:p>
          <a:p>
            <a:pPr indent="0" lvl="0" marL="0" rtl="0" algn="l">
              <a:spcBef>
                <a:spcPts val="1200"/>
              </a:spcBef>
              <a:spcAft>
                <a:spcPts val="0"/>
              </a:spcAft>
              <a:buNone/>
            </a:pPr>
            <a:r>
              <a:t/>
            </a:r>
            <a:endParaRPr/>
          </a:p>
        </p:txBody>
      </p:sp>
      <p:pic>
        <p:nvPicPr>
          <p:cNvPr descr="image" id="159" name="Google Shape;159;p28"/>
          <p:cNvPicPr preferRelativeResize="0"/>
          <p:nvPr/>
        </p:nvPicPr>
        <p:blipFill>
          <a:blip r:embed="rId3">
            <a:alphaModFix/>
          </a:blip>
          <a:stretch>
            <a:fillRect/>
          </a:stretch>
        </p:blipFill>
        <p:spPr>
          <a:xfrm>
            <a:off x="1315150" y="1131075"/>
            <a:ext cx="6470324" cy="35941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None/>
            </a:pPr>
            <a:r>
              <a:rPr lang="en-GB">
                <a:highlight>
                  <a:schemeClr val="lt1"/>
                </a:highlight>
              </a:rPr>
              <a:t>Tableau Visualization</a:t>
            </a:r>
            <a:endParaRPr/>
          </a:p>
          <a:p>
            <a:pPr indent="0" lvl="0" marL="0" rtl="0" algn="l">
              <a:spcBef>
                <a:spcPts val="1200"/>
              </a:spcBef>
              <a:spcAft>
                <a:spcPts val="0"/>
              </a:spcAft>
              <a:buNone/>
            </a:pPr>
            <a:r>
              <a:t/>
            </a:r>
            <a:endParaRPr/>
          </a:p>
        </p:txBody>
      </p:sp>
      <p:pic>
        <p:nvPicPr>
          <p:cNvPr descr="image" id="165" name="Google Shape;165;p29"/>
          <p:cNvPicPr preferRelativeResize="0"/>
          <p:nvPr/>
        </p:nvPicPr>
        <p:blipFill>
          <a:blip r:embed="rId3">
            <a:alphaModFix/>
          </a:blip>
          <a:stretch>
            <a:fillRect/>
          </a:stretch>
        </p:blipFill>
        <p:spPr>
          <a:xfrm>
            <a:off x="1926225" y="1369188"/>
            <a:ext cx="5291549" cy="30043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None/>
            </a:pPr>
            <a:r>
              <a:rPr lang="en-GB">
                <a:highlight>
                  <a:schemeClr val="lt1"/>
                </a:highlight>
              </a:rPr>
              <a:t>Tableau Visualization</a:t>
            </a:r>
            <a:endParaRPr/>
          </a:p>
          <a:p>
            <a:pPr indent="0" lvl="0" marL="0" rtl="0" algn="l">
              <a:spcBef>
                <a:spcPts val="1200"/>
              </a:spcBef>
              <a:spcAft>
                <a:spcPts val="0"/>
              </a:spcAft>
              <a:buNone/>
            </a:pPr>
            <a:r>
              <a:t/>
            </a:r>
            <a:endParaRPr/>
          </a:p>
        </p:txBody>
      </p:sp>
      <p:pic>
        <p:nvPicPr>
          <p:cNvPr descr="image" id="171" name="Google Shape;171;p30"/>
          <p:cNvPicPr preferRelativeResize="0"/>
          <p:nvPr/>
        </p:nvPicPr>
        <p:blipFill>
          <a:blip r:embed="rId3">
            <a:alphaModFix/>
          </a:blip>
          <a:stretch>
            <a:fillRect/>
          </a:stretch>
        </p:blipFill>
        <p:spPr>
          <a:xfrm>
            <a:off x="1626738" y="1127250"/>
            <a:ext cx="5890525" cy="35982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None/>
            </a:pPr>
            <a:r>
              <a:rPr lang="en-GB">
                <a:highlight>
                  <a:schemeClr val="lt1"/>
                </a:highlight>
              </a:rPr>
              <a:t>Tableau Visualization</a:t>
            </a:r>
            <a:endParaRPr/>
          </a:p>
          <a:p>
            <a:pPr indent="0" lvl="0" marL="0" rtl="0" algn="l">
              <a:spcBef>
                <a:spcPts val="1200"/>
              </a:spcBef>
              <a:spcAft>
                <a:spcPts val="0"/>
              </a:spcAft>
              <a:buNone/>
            </a:pPr>
            <a:r>
              <a:t/>
            </a:r>
            <a:endParaRPr/>
          </a:p>
        </p:txBody>
      </p:sp>
      <p:pic>
        <p:nvPicPr>
          <p:cNvPr descr="image" id="177" name="Google Shape;177;p31"/>
          <p:cNvPicPr preferRelativeResize="0"/>
          <p:nvPr/>
        </p:nvPicPr>
        <p:blipFill>
          <a:blip r:embed="rId3">
            <a:alphaModFix/>
          </a:blip>
          <a:stretch>
            <a:fillRect/>
          </a:stretch>
        </p:blipFill>
        <p:spPr>
          <a:xfrm>
            <a:off x="1730138" y="1216050"/>
            <a:ext cx="5683725" cy="31888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Index</a:t>
            </a:r>
            <a:endParaRPr/>
          </a:p>
        </p:txBody>
      </p:sp>
      <p:sp>
        <p:nvSpPr>
          <p:cNvPr id="66" name="Google Shape;66;p14"/>
          <p:cNvSpPr txBox="1"/>
          <p:nvPr>
            <p:ph idx="1" type="body"/>
          </p:nvPr>
        </p:nvSpPr>
        <p:spPr>
          <a:xfrm>
            <a:off x="311700" y="1152475"/>
            <a:ext cx="8520600" cy="3416400"/>
          </a:xfrm>
          <a:prstGeom prst="rect">
            <a:avLst/>
          </a:prstGeom>
          <a:noFill/>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Font typeface="Roboto"/>
              <a:buAutoNum type="arabicPeriod"/>
            </a:pPr>
            <a:r>
              <a:rPr lang="en-GB">
                <a:solidFill>
                  <a:schemeClr val="dk1"/>
                </a:solidFill>
                <a:highlight>
                  <a:schemeClr val="lt1"/>
                </a:highlight>
                <a:latin typeface="Roboto"/>
                <a:ea typeface="Roboto"/>
                <a:cs typeface="Roboto"/>
                <a:sym typeface="Roboto"/>
              </a:rPr>
              <a:t>Introduction</a:t>
            </a:r>
            <a:endParaRPr>
              <a:solidFill>
                <a:schemeClr val="dk1"/>
              </a:solidFill>
              <a:highlight>
                <a:schemeClr val="lt1"/>
              </a:highlight>
              <a:latin typeface="Roboto"/>
              <a:ea typeface="Roboto"/>
              <a:cs typeface="Roboto"/>
              <a:sym typeface="Roboto"/>
            </a:endParaRPr>
          </a:p>
          <a:p>
            <a:pPr indent="-342900" lvl="0" marL="457200" rtl="0" algn="l">
              <a:spcBef>
                <a:spcPts val="0"/>
              </a:spcBef>
              <a:spcAft>
                <a:spcPts val="0"/>
              </a:spcAft>
              <a:buClr>
                <a:schemeClr val="dk1"/>
              </a:buClr>
              <a:buSzPts val="1800"/>
              <a:buFont typeface="Roboto"/>
              <a:buAutoNum type="arabicPeriod"/>
            </a:pPr>
            <a:r>
              <a:rPr lang="en-GB">
                <a:solidFill>
                  <a:schemeClr val="dk1"/>
                </a:solidFill>
                <a:highlight>
                  <a:schemeClr val="lt1"/>
                </a:highlight>
                <a:latin typeface="Roboto"/>
                <a:ea typeface="Roboto"/>
                <a:cs typeface="Roboto"/>
                <a:sym typeface="Roboto"/>
              </a:rPr>
              <a:t>Dataset Description</a:t>
            </a:r>
            <a:endParaRPr>
              <a:solidFill>
                <a:schemeClr val="dk1"/>
              </a:solidFill>
              <a:highlight>
                <a:schemeClr val="lt1"/>
              </a:highlight>
              <a:latin typeface="Roboto"/>
              <a:ea typeface="Roboto"/>
              <a:cs typeface="Roboto"/>
              <a:sym typeface="Roboto"/>
            </a:endParaRPr>
          </a:p>
          <a:p>
            <a:pPr indent="-342900" lvl="0" marL="457200" rtl="0" algn="l">
              <a:spcBef>
                <a:spcPts val="0"/>
              </a:spcBef>
              <a:spcAft>
                <a:spcPts val="0"/>
              </a:spcAft>
              <a:buClr>
                <a:schemeClr val="dk1"/>
              </a:buClr>
              <a:buSzPts val="1800"/>
              <a:buFont typeface="Roboto"/>
              <a:buAutoNum type="arabicPeriod"/>
            </a:pPr>
            <a:r>
              <a:rPr lang="en-GB">
                <a:solidFill>
                  <a:schemeClr val="dk1"/>
                </a:solidFill>
                <a:highlight>
                  <a:schemeClr val="lt1"/>
                </a:highlight>
                <a:latin typeface="Roboto"/>
                <a:ea typeface="Roboto"/>
                <a:cs typeface="Roboto"/>
                <a:sym typeface="Roboto"/>
              </a:rPr>
              <a:t>Data Profiling &amp; Pre-processing</a:t>
            </a:r>
            <a:endParaRPr>
              <a:solidFill>
                <a:schemeClr val="dk1"/>
              </a:solidFill>
              <a:highlight>
                <a:schemeClr val="lt1"/>
              </a:highlight>
              <a:latin typeface="Roboto"/>
              <a:ea typeface="Roboto"/>
              <a:cs typeface="Roboto"/>
              <a:sym typeface="Roboto"/>
            </a:endParaRPr>
          </a:p>
          <a:p>
            <a:pPr indent="-342900" lvl="0" marL="457200" rtl="0" algn="l">
              <a:spcBef>
                <a:spcPts val="0"/>
              </a:spcBef>
              <a:spcAft>
                <a:spcPts val="0"/>
              </a:spcAft>
              <a:buClr>
                <a:schemeClr val="dk1"/>
              </a:buClr>
              <a:buSzPts val="1800"/>
              <a:buFont typeface="Roboto"/>
              <a:buAutoNum type="arabicPeriod"/>
            </a:pPr>
            <a:r>
              <a:rPr lang="en-GB">
                <a:solidFill>
                  <a:schemeClr val="dk1"/>
                </a:solidFill>
                <a:highlight>
                  <a:schemeClr val="lt1"/>
                </a:highlight>
                <a:latin typeface="Roboto"/>
                <a:ea typeface="Roboto"/>
                <a:cs typeface="Roboto"/>
                <a:sym typeface="Roboto"/>
              </a:rPr>
              <a:t>Neo4j Graph Database</a:t>
            </a:r>
            <a:endParaRPr>
              <a:solidFill>
                <a:schemeClr val="dk1"/>
              </a:solidFill>
              <a:highlight>
                <a:schemeClr val="lt1"/>
              </a:highlight>
              <a:latin typeface="Roboto"/>
              <a:ea typeface="Roboto"/>
              <a:cs typeface="Roboto"/>
              <a:sym typeface="Roboto"/>
            </a:endParaRPr>
          </a:p>
          <a:p>
            <a:pPr indent="-342900" lvl="0" marL="457200" rtl="0" algn="l">
              <a:spcBef>
                <a:spcPts val="0"/>
              </a:spcBef>
              <a:spcAft>
                <a:spcPts val="0"/>
              </a:spcAft>
              <a:buClr>
                <a:schemeClr val="dk1"/>
              </a:buClr>
              <a:buSzPts val="1800"/>
              <a:buFont typeface="Roboto"/>
              <a:buAutoNum type="arabicPeriod"/>
            </a:pPr>
            <a:r>
              <a:rPr lang="en-GB">
                <a:solidFill>
                  <a:schemeClr val="dk1"/>
                </a:solidFill>
                <a:highlight>
                  <a:schemeClr val="lt1"/>
                </a:highlight>
                <a:latin typeface="Roboto"/>
                <a:ea typeface="Roboto"/>
                <a:cs typeface="Roboto"/>
                <a:sym typeface="Roboto"/>
              </a:rPr>
              <a:t>Visualization</a:t>
            </a:r>
            <a:endParaRPr>
              <a:solidFill>
                <a:schemeClr val="dk1"/>
              </a:solidFill>
              <a:highlight>
                <a:schemeClr val="lt1"/>
              </a:highlight>
              <a:latin typeface="Roboto"/>
              <a:ea typeface="Roboto"/>
              <a:cs typeface="Roboto"/>
              <a:sym typeface="Roboto"/>
            </a:endParaRPr>
          </a:p>
          <a:p>
            <a:pPr indent="-342900" lvl="0" marL="457200" rtl="0" algn="l">
              <a:spcBef>
                <a:spcPts val="0"/>
              </a:spcBef>
              <a:spcAft>
                <a:spcPts val="0"/>
              </a:spcAft>
              <a:buClr>
                <a:schemeClr val="dk1"/>
              </a:buClr>
              <a:buSzPts val="1800"/>
              <a:buFont typeface="Roboto"/>
              <a:buAutoNum type="arabicPeriod"/>
            </a:pPr>
            <a:r>
              <a:rPr lang="en-GB">
                <a:solidFill>
                  <a:schemeClr val="dk1"/>
                </a:solidFill>
                <a:highlight>
                  <a:schemeClr val="lt1"/>
                </a:highlight>
                <a:latin typeface="Roboto"/>
                <a:ea typeface="Roboto"/>
                <a:cs typeface="Roboto"/>
                <a:sym typeface="Roboto"/>
              </a:rPr>
              <a:t>Value Generated </a:t>
            </a:r>
            <a:r>
              <a:rPr lang="en-GB">
                <a:solidFill>
                  <a:schemeClr val="dk1"/>
                </a:solidFill>
                <a:highlight>
                  <a:schemeClr val="lt1"/>
                </a:highlight>
                <a:latin typeface="Roboto"/>
                <a:ea typeface="Roboto"/>
                <a:cs typeface="Roboto"/>
                <a:sym typeface="Roboto"/>
              </a:rPr>
              <a:t>from</a:t>
            </a:r>
            <a:r>
              <a:rPr lang="en-GB">
                <a:solidFill>
                  <a:schemeClr val="dk1"/>
                </a:solidFill>
                <a:highlight>
                  <a:schemeClr val="lt1"/>
                </a:highlight>
                <a:latin typeface="Roboto"/>
                <a:ea typeface="Roboto"/>
                <a:cs typeface="Roboto"/>
                <a:sym typeface="Roboto"/>
              </a:rPr>
              <a:t> dashboard</a:t>
            </a:r>
            <a:endParaRPr>
              <a:solidFill>
                <a:schemeClr val="dk1"/>
              </a:solidFill>
              <a:highlight>
                <a:schemeClr val="lt1"/>
              </a:highlight>
              <a:latin typeface="Roboto"/>
              <a:ea typeface="Roboto"/>
              <a:cs typeface="Roboto"/>
              <a:sym typeface="Roboto"/>
            </a:endParaRPr>
          </a:p>
          <a:p>
            <a:pPr indent="-342900" lvl="0" marL="457200" rtl="0" algn="l">
              <a:spcBef>
                <a:spcPts val="0"/>
              </a:spcBef>
              <a:spcAft>
                <a:spcPts val="0"/>
              </a:spcAft>
              <a:buClr>
                <a:schemeClr val="dk1"/>
              </a:buClr>
              <a:buSzPts val="1800"/>
              <a:buFont typeface="Roboto"/>
              <a:buAutoNum type="arabicPeriod"/>
            </a:pPr>
            <a:r>
              <a:rPr lang="en-GB">
                <a:solidFill>
                  <a:schemeClr val="dk1"/>
                </a:solidFill>
                <a:highlight>
                  <a:schemeClr val="lt1"/>
                </a:highlight>
                <a:latin typeface="Roboto"/>
                <a:ea typeface="Roboto"/>
                <a:cs typeface="Roboto"/>
                <a:sym typeface="Roboto"/>
              </a:rPr>
              <a:t>Velero ETP</a:t>
            </a:r>
            <a:endParaRPr>
              <a:solidFill>
                <a:schemeClr val="dk1"/>
              </a:solidFill>
              <a:highlight>
                <a:schemeClr val="lt1"/>
              </a:highlight>
              <a:latin typeface="Roboto"/>
              <a:ea typeface="Roboto"/>
              <a:cs typeface="Roboto"/>
              <a:sym typeface="Roboto"/>
            </a:endParaRPr>
          </a:p>
          <a:p>
            <a:pPr indent="-342900" lvl="0" marL="457200" rtl="0" algn="l">
              <a:spcBef>
                <a:spcPts val="0"/>
              </a:spcBef>
              <a:spcAft>
                <a:spcPts val="0"/>
              </a:spcAft>
              <a:buClr>
                <a:schemeClr val="dk1"/>
              </a:buClr>
              <a:buSzPts val="1800"/>
              <a:buFont typeface="Roboto"/>
              <a:buAutoNum type="arabicPeriod"/>
            </a:pPr>
            <a:r>
              <a:rPr lang="en-GB">
                <a:solidFill>
                  <a:schemeClr val="dk1"/>
                </a:solidFill>
                <a:highlight>
                  <a:schemeClr val="lt1"/>
                </a:highlight>
                <a:latin typeface="Roboto"/>
                <a:ea typeface="Roboto"/>
                <a:cs typeface="Roboto"/>
                <a:sym typeface="Roboto"/>
              </a:rPr>
              <a:t>Challenges Encountered</a:t>
            </a:r>
            <a:endParaRPr>
              <a:solidFill>
                <a:schemeClr val="dk1"/>
              </a:solidFill>
              <a:highlight>
                <a:schemeClr val="lt1"/>
              </a:highlight>
              <a:latin typeface="Roboto"/>
              <a:ea typeface="Roboto"/>
              <a:cs typeface="Roboto"/>
              <a:sym typeface="Roboto"/>
            </a:endParaRPr>
          </a:p>
          <a:p>
            <a:pPr indent="-342900" lvl="0" marL="457200" rtl="0" algn="l">
              <a:spcBef>
                <a:spcPts val="0"/>
              </a:spcBef>
              <a:spcAft>
                <a:spcPts val="0"/>
              </a:spcAft>
              <a:buClr>
                <a:schemeClr val="dk1"/>
              </a:buClr>
              <a:buSzPts val="1800"/>
              <a:buFont typeface="Roboto"/>
              <a:buAutoNum type="arabicPeriod"/>
            </a:pPr>
            <a:r>
              <a:rPr lang="en-GB">
                <a:solidFill>
                  <a:schemeClr val="dk1"/>
                </a:solidFill>
                <a:highlight>
                  <a:schemeClr val="lt1"/>
                </a:highlight>
                <a:latin typeface="Roboto"/>
                <a:ea typeface="Roboto"/>
                <a:cs typeface="Roboto"/>
                <a:sym typeface="Roboto"/>
              </a:rPr>
              <a:t>Conclusion</a:t>
            </a:r>
            <a:endParaRPr>
              <a:solidFill>
                <a:schemeClr val="dk1"/>
              </a:solidFill>
              <a:highlight>
                <a:schemeClr val="lt1"/>
              </a:highlight>
              <a:latin typeface="Roboto"/>
              <a:ea typeface="Roboto"/>
              <a:cs typeface="Roboto"/>
              <a:sym typeface="Robot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3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rPr lang="en-GB">
                <a:highlight>
                  <a:schemeClr val="lt1"/>
                </a:highlight>
              </a:rPr>
              <a:t>Value Generated from dashboard</a:t>
            </a:r>
            <a:endParaRPr/>
          </a:p>
        </p:txBody>
      </p:sp>
      <p:sp>
        <p:nvSpPr>
          <p:cNvPr id="183" name="Google Shape;183;p3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Clr>
                <a:schemeClr val="dk1"/>
              </a:buClr>
              <a:buSzPts val="1300"/>
              <a:buFont typeface="Roboto"/>
              <a:buAutoNum type="arabicPeriod"/>
            </a:pPr>
            <a:r>
              <a:rPr lang="en-GB" sz="1300">
                <a:solidFill>
                  <a:schemeClr val="dk1"/>
                </a:solidFill>
                <a:highlight>
                  <a:schemeClr val="lt1"/>
                </a:highlight>
                <a:latin typeface="Roboto"/>
                <a:ea typeface="Roboto"/>
                <a:cs typeface="Roboto"/>
                <a:sym typeface="Roboto"/>
              </a:rPr>
              <a:t>Who will be using this dashboard and how do they benefit from this dashboard?</a:t>
            </a:r>
            <a:endParaRPr sz="1300">
              <a:solidFill>
                <a:schemeClr val="dk1"/>
              </a:solidFill>
              <a:highlight>
                <a:schemeClr val="lt1"/>
              </a:highlight>
              <a:latin typeface="Roboto"/>
              <a:ea typeface="Roboto"/>
              <a:cs typeface="Roboto"/>
              <a:sym typeface="Roboto"/>
            </a:endParaRPr>
          </a:p>
          <a:p>
            <a:pPr indent="0" lvl="0" marL="0" rtl="0" algn="l">
              <a:spcBef>
                <a:spcPts val="1200"/>
              </a:spcBef>
              <a:spcAft>
                <a:spcPts val="0"/>
              </a:spcAft>
              <a:buNone/>
            </a:pPr>
            <a:r>
              <a:rPr lang="en-GB" sz="1300">
                <a:solidFill>
                  <a:schemeClr val="dk1"/>
                </a:solidFill>
                <a:highlight>
                  <a:schemeClr val="lt1"/>
                </a:highlight>
                <a:latin typeface="Roboto"/>
                <a:ea typeface="Roboto"/>
                <a:cs typeface="Roboto"/>
                <a:sym typeface="Roboto"/>
              </a:rPr>
              <a:t>The visualization dashboard on Tableau for Chicago crimes can provide valuable insights to a wide range of users, including law enforcement agencies, city officials, researchers, analysts, and the general public, to make informed decisions and take appropriate actions to address crime-related issues effectively.</a:t>
            </a:r>
            <a:endParaRPr sz="1300">
              <a:solidFill>
                <a:schemeClr val="dk1"/>
              </a:solidFill>
              <a:highlight>
                <a:schemeClr val="lt1"/>
              </a:highlight>
              <a:latin typeface="Roboto"/>
              <a:ea typeface="Roboto"/>
              <a:cs typeface="Roboto"/>
              <a:sym typeface="Roboto"/>
            </a:endParaRPr>
          </a:p>
          <a:p>
            <a:pPr indent="-311150" lvl="0" marL="457200" marR="0" rtl="0" algn="l">
              <a:lnSpc>
                <a:spcPct val="130000"/>
              </a:lnSpc>
              <a:spcBef>
                <a:spcPts val="1200"/>
              </a:spcBef>
              <a:spcAft>
                <a:spcPts val="0"/>
              </a:spcAft>
              <a:buClr>
                <a:schemeClr val="dk1"/>
              </a:buClr>
              <a:buSzPts val="1300"/>
              <a:buFont typeface="Roboto"/>
              <a:buAutoNum type="arabicPeriod"/>
            </a:pPr>
            <a:r>
              <a:rPr lang="en-GB" sz="1300">
                <a:solidFill>
                  <a:schemeClr val="dk1"/>
                </a:solidFill>
                <a:highlight>
                  <a:schemeClr val="lt1"/>
                </a:highlight>
                <a:latin typeface="Roboto"/>
                <a:ea typeface="Roboto"/>
                <a:cs typeface="Roboto"/>
                <a:sym typeface="Roboto"/>
              </a:rPr>
              <a:t>What value would be generated using this dashboard?</a:t>
            </a:r>
            <a:endParaRPr sz="1300">
              <a:solidFill>
                <a:schemeClr val="dk1"/>
              </a:solidFill>
              <a:highlight>
                <a:schemeClr val="lt1"/>
              </a:highlight>
              <a:latin typeface="Roboto"/>
              <a:ea typeface="Roboto"/>
              <a:cs typeface="Roboto"/>
              <a:sym typeface="Roboto"/>
            </a:endParaRPr>
          </a:p>
          <a:p>
            <a:pPr indent="0" lvl="0" marL="0" rtl="0" algn="l">
              <a:spcBef>
                <a:spcPts val="300"/>
              </a:spcBef>
              <a:spcAft>
                <a:spcPts val="0"/>
              </a:spcAft>
              <a:buNone/>
            </a:pPr>
            <a:r>
              <a:rPr lang="en-GB" sz="1300">
                <a:solidFill>
                  <a:schemeClr val="dk1"/>
                </a:solidFill>
                <a:highlight>
                  <a:schemeClr val="lt1"/>
                </a:highlight>
                <a:latin typeface="Roboto"/>
                <a:ea typeface="Roboto"/>
                <a:cs typeface="Roboto"/>
                <a:sym typeface="Roboto"/>
              </a:rPr>
              <a:t>The visualization dashboard on Tableau for Chicago crimes can generate value by providing stakeholders with data-driven insights, enhancing decision-making, enabling proactive crime prevention, optimizing resource allocation, and promoting transparency and accountability. These benefits can contribute to more effective crime management strategies, improved public safety, and stronger relationships between law enforcement agencies and communities.</a:t>
            </a:r>
            <a:endParaRPr sz="1300">
              <a:solidFill>
                <a:schemeClr val="dk1"/>
              </a:solidFill>
              <a:highlight>
                <a:schemeClr val="lt1"/>
              </a:highlight>
              <a:latin typeface="Roboto"/>
              <a:ea typeface="Roboto"/>
              <a:cs typeface="Roboto"/>
              <a:sym typeface="Roboto"/>
            </a:endParaRPr>
          </a:p>
          <a:p>
            <a:pPr indent="0" lvl="0" marL="0" rtl="0" algn="l">
              <a:spcBef>
                <a:spcPts val="1200"/>
              </a:spcBef>
              <a:spcAft>
                <a:spcPts val="0"/>
              </a:spcAft>
              <a:buNone/>
            </a:pPr>
            <a:r>
              <a:t/>
            </a:r>
            <a:endParaRPr sz="1300">
              <a:solidFill>
                <a:srgbClr val="000000"/>
              </a:solidFill>
              <a:latin typeface="Roboto"/>
              <a:ea typeface="Roboto"/>
              <a:cs typeface="Roboto"/>
              <a:sym typeface="Roboto"/>
            </a:endParaRPr>
          </a:p>
          <a:p>
            <a:pPr indent="0" lvl="0" marL="0" rtl="0" algn="l">
              <a:spcBef>
                <a:spcPts val="1200"/>
              </a:spcBef>
              <a:spcAft>
                <a:spcPts val="1200"/>
              </a:spcAft>
              <a:buNone/>
            </a:pPr>
            <a:r>
              <a:t/>
            </a:r>
            <a:endParaRPr sz="2000">
              <a:latin typeface="Roboto"/>
              <a:ea typeface="Roboto"/>
              <a:cs typeface="Roboto"/>
              <a:sym typeface="Roboto"/>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33"/>
          <p:cNvSpPr txBox="1"/>
          <p:nvPr>
            <p:ph type="title"/>
          </p:nvPr>
        </p:nvSpPr>
        <p:spPr>
          <a:xfrm>
            <a:off x="671250" y="2141250"/>
            <a:ext cx="7852200" cy="8610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GB" sz="4200"/>
              <a:t>Velero ETP</a:t>
            </a:r>
            <a:endParaRPr sz="42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Velero ETP</a:t>
            </a:r>
            <a:endParaRPr/>
          </a:p>
        </p:txBody>
      </p:sp>
      <p:pic>
        <p:nvPicPr>
          <p:cNvPr id="194" name="Google Shape;194;p34"/>
          <p:cNvPicPr preferRelativeResize="0"/>
          <p:nvPr/>
        </p:nvPicPr>
        <p:blipFill>
          <a:blip r:embed="rId3">
            <a:alphaModFix/>
          </a:blip>
          <a:stretch>
            <a:fillRect/>
          </a:stretch>
        </p:blipFill>
        <p:spPr>
          <a:xfrm>
            <a:off x="541963" y="928275"/>
            <a:ext cx="8060073" cy="40628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3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rgbClr val="000000"/>
              </a:buClr>
              <a:buSzPts val="990"/>
              <a:buFont typeface="Arial"/>
              <a:buNone/>
            </a:pPr>
            <a:r>
              <a:rPr lang="en-GB" sz="2748">
                <a:highlight>
                  <a:schemeClr val="lt1"/>
                </a:highlight>
              </a:rPr>
              <a:t>Velero ETP</a:t>
            </a:r>
            <a:endParaRPr sz="2748">
              <a:highlight>
                <a:schemeClr val="lt1"/>
              </a:highlight>
            </a:endParaRPr>
          </a:p>
          <a:p>
            <a:pPr indent="0" lvl="0" marL="0" rtl="0" algn="l">
              <a:spcBef>
                <a:spcPts val="1200"/>
              </a:spcBef>
              <a:spcAft>
                <a:spcPts val="0"/>
              </a:spcAft>
              <a:buSzPts val="990"/>
              <a:buNone/>
            </a:pPr>
            <a:r>
              <a:t/>
            </a:r>
            <a:endParaRPr sz="2700"/>
          </a:p>
        </p:txBody>
      </p:sp>
      <p:pic>
        <p:nvPicPr>
          <p:cNvPr id="200" name="Google Shape;200;p35"/>
          <p:cNvPicPr preferRelativeResize="0"/>
          <p:nvPr/>
        </p:nvPicPr>
        <p:blipFill>
          <a:blip r:embed="rId3">
            <a:alphaModFix/>
          </a:blip>
          <a:stretch>
            <a:fillRect/>
          </a:stretch>
        </p:blipFill>
        <p:spPr>
          <a:xfrm>
            <a:off x="152400" y="1170125"/>
            <a:ext cx="8839199" cy="37445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36"/>
          <p:cNvSpPr txBox="1"/>
          <p:nvPr>
            <p:ph type="title"/>
          </p:nvPr>
        </p:nvSpPr>
        <p:spPr>
          <a:xfrm>
            <a:off x="311700" y="144125"/>
            <a:ext cx="8520600" cy="8736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rgbClr val="000000"/>
              </a:buClr>
              <a:buSzPts val="990"/>
              <a:buFont typeface="Arial"/>
              <a:buNone/>
            </a:pPr>
            <a:r>
              <a:rPr lang="en-GB" sz="3073">
                <a:highlight>
                  <a:schemeClr val="lt1"/>
                </a:highlight>
              </a:rPr>
              <a:t>Velero ETP</a:t>
            </a:r>
            <a:endParaRPr sz="3073">
              <a:highlight>
                <a:schemeClr val="lt1"/>
              </a:highlight>
            </a:endParaRPr>
          </a:p>
          <a:p>
            <a:pPr indent="0" lvl="0" marL="0" rtl="0" algn="l">
              <a:spcBef>
                <a:spcPts val="1200"/>
              </a:spcBef>
              <a:spcAft>
                <a:spcPts val="0"/>
              </a:spcAft>
              <a:buSzPts val="990"/>
              <a:buNone/>
            </a:pPr>
            <a:r>
              <a:t/>
            </a:r>
            <a:endParaRPr sz="2700"/>
          </a:p>
        </p:txBody>
      </p:sp>
      <p:pic>
        <p:nvPicPr>
          <p:cNvPr id="206" name="Google Shape;206;p36"/>
          <p:cNvPicPr preferRelativeResize="0"/>
          <p:nvPr/>
        </p:nvPicPr>
        <p:blipFill>
          <a:blip r:embed="rId3">
            <a:alphaModFix/>
          </a:blip>
          <a:stretch>
            <a:fillRect/>
          </a:stretch>
        </p:blipFill>
        <p:spPr>
          <a:xfrm>
            <a:off x="1801575" y="661250"/>
            <a:ext cx="4774176" cy="4272776"/>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3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rPr lang="en-GB">
                <a:highlight>
                  <a:schemeClr val="lt1"/>
                </a:highlight>
              </a:rPr>
              <a:t>Challenges Encountered</a:t>
            </a:r>
            <a:endParaRPr/>
          </a:p>
        </p:txBody>
      </p:sp>
      <p:sp>
        <p:nvSpPr>
          <p:cNvPr id="212" name="Google Shape;212;p3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74650" lvl="0" marL="457200" rtl="0" algn="l">
              <a:lnSpc>
                <a:spcPct val="115000"/>
              </a:lnSpc>
              <a:spcBef>
                <a:spcPts val="1200"/>
              </a:spcBef>
              <a:spcAft>
                <a:spcPts val="0"/>
              </a:spcAft>
              <a:buClr>
                <a:schemeClr val="dk1"/>
              </a:buClr>
              <a:buSzPts val="2300"/>
              <a:buAutoNum type="arabicPeriod"/>
            </a:pPr>
            <a:r>
              <a:rPr lang="en-GB" sz="1600">
                <a:solidFill>
                  <a:schemeClr val="dk1"/>
                </a:solidFill>
                <a:highlight>
                  <a:schemeClr val="lt1"/>
                </a:highlight>
                <a:latin typeface="Roboto"/>
                <a:ea typeface="Roboto"/>
                <a:cs typeface="Roboto"/>
                <a:sym typeface="Roboto"/>
              </a:rPr>
              <a:t>While working with the Chicago crime dataset, the "Location" column was encountered. This column contains values in the format of (latitude, longitude) and is not compatible with Neo4j due to the long floating values, which occupy a lot of time. As a result, the query gets terminated.</a:t>
            </a:r>
            <a:endParaRPr sz="1600">
              <a:solidFill>
                <a:schemeClr val="dk1"/>
              </a:solidFill>
              <a:highlight>
                <a:schemeClr val="lt1"/>
              </a:highlight>
              <a:latin typeface="Roboto"/>
              <a:ea typeface="Roboto"/>
              <a:cs typeface="Roboto"/>
              <a:sym typeface="Roboto"/>
            </a:endParaRPr>
          </a:p>
          <a:p>
            <a:pPr indent="-374650" lvl="0" marL="457200" rtl="0" algn="l">
              <a:lnSpc>
                <a:spcPct val="115000"/>
              </a:lnSpc>
              <a:spcBef>
                <a:spcPts val="0"/>
              </a:spcBef>
              <a:spcAft>
                <a:spcPts val="0"/>
              </a:spcAft>
              <a:buClr>
                <a:schemeClr val="dk1"/>
              </a:buClr>
              <a:buSzPts val="2300"/>
              <a:buAutoNum type="arabicPeriod"/>
            </a:pPr>
            <a:r>
              <a:rPr lang="en-GB" sz="1600">
                <a:solidFill>
                  <a:schemeClr val="dk1"/>
                </a:solidFill>
                <a:highlight>
                  <a:schemeClr val="lt1"/>
                </a:highlight>
                <a:latin typeface="Roboto"/>
                <a:ea typeface="Roboto"/>
                <a:cs typeface="Roboto"/>
                <a:sym typeface="Roboto"/>
              </a:rPr>
              <a:t>The "Case Number" column in the Chicago crime dataset contained 7 million rows, which were too large to process and resulted in memory errors when trying to load them into Neo4j. This posed a significant challenge as the data in this column was crucial for creating relationships between nodes.</a:t>
            </a:r>
            <a:endParaRPr sz="1600">
              <a:solidFill>
                <a:schemeClr val="dk1"/>
              </a:solidFill>
              <a:highlight>
                <a:schemeClr val="lt1"/>
              </a:highlight>
              <a:latin typeface="Roboto"/>
              <a:ea typeface="Roboto"/>
              <a:cs typeface="Roboto"/>
              <a:sym typeface="Roboto"/>
            </a:endParaRPr>
          </a:p>
          <a:p>
            <a:pPr indent="0" lvl="0" marL="457200" rtl="0" algn="l">
              <a:lnSpc>
                <a:spcPct val="115000"/>
              </a:lnSpc>
              <a:spcBef>
                <a:spcPts val="1200"/>
              </a:spcBef>
              <a:spcAft>
                <a:spcPts val="0"/>
              </a:spcAft>
              <a:buNone/>
            </a:pPr>
            <a:r>
              <a:t/>
            </a:r>
            <a:endParaRPr sz="1400">
              <a:solidFill>
                <a:schemeClr val="dk1"/>
              </a:solidFill>
              <a:highlight>
                <a:schemeClr val="lt1"/>
              </a:highlight>
              <a:latin typeface="Roboto"/>
              <a:ea typeface="Roboto"/>
              <a:cs typeface="Roboto"/>
              <a:sym typeface="Roboto"/>
            </a:endParaRPr>
          </a:p>
          <a:p>
            <a:pPr indent="0" lvl="0" marL="457200" rtl="0" algn="l">
              <a:lnSpc>
                <a:spcPct val="115000"/>
              </a:lnSpc>
              <a:spcBef>
                <a:spcPts val="1200"/>
              </a:spcBef>
              <a:spcAft>
                <a:spcPts val="1200"/>
              </a:spcAft>
              <a:buNone/>
            </a:pPr>
            <a:r>
              <a:t/>
            </a:r>
            <a:endParaRPr sz="1100">
              <a:solidFill>
                <a:srgbClr val="0F243E"/>
              </a:solidFill>
              <a:latin typeface="Roboto"/>
              <a:ea typeface="Roboto"/>
              <a:cs typeface="Roboto"/>
              <a:sym typeface="Roboto"/>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3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a:highlight>
                  <a:schemeClr val="lt1"/>
                </a:highlight>
              </a:rPr>
              <a:t>Conclusion</a:t>
            </a:r>
            <a:endParaRPr>
              <a:highlight>
                <a:schemeClr val="lt1"/>
              </a:highlight>
            </a:endParaRPr>
          </a:p>
          <a:p>
            <a:pPr indent="0" lvl="0" marL="0" rtl="0" algn="l">
              <a:spcBef>
                <a:spcPts val="1200"/>
              </a:spcBef>
              <a:spcAft>
                <a:spcPts val="0"/>
              </a:spcAft>
              <a:buNone/>
            </a:pPr>
            <a:r>
              <a:t/>
            </a:r>
            <a:endParaRPr/>
          </a:p>
        </p:txBody>
      </p:sp>
      <p:sp>
        <p:nvSpPr>
          <p:cNvPr id="218" name="Google Shape;218;p3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sz="1700">
                <a:solidFill>
                  <a:schemeClr val="dk1"/>
                </a:solidFill>
                <a:highlight>
                  <a:schemeClr val="lt1"/>
                </a:highlight>
                <a:latin typeface="Roboto"/>
                <a:ea typeface="Roboto"/>
                <a:cs typeface="Roboto"/>
                <a:sym typeface="Roboto"/>
              </a:rPr>
              <a:t>In conclusion, we have completed the necessary data cleaning and </a:t>
            </a:r>
            <a:r>
              <a:rPr lang="en-GB" sz="1700">
                <a:solidFill>
                  <a:schemeClr val="dk1"/>
                </a:solidFill>
                <a:highlight>
                  <a:schemeClr val="lt1"/>
                </a:highlight>
                <a:latin typeface="Roboto"/>
                <a:ea typeface="Roboto"/>
                <a:cs typeface="Roboto"/>
                <a:sym typeface="Roboto"/>
              </a:rPr>
              <a:t>preprocessing</a:t>
            </a:r>
            <a:r>
              <a:rPr lang="en-GB" sz="1700">
                <a:solidFill>
                  <a:schemeClr val="dk1"/>
                </a:solidFill>
                <a:highlight>
                  <a:schemeClr val="lt1"/>
                </a:highlight>
                <a:latin typeface="Roboto"/>
                <a:ea typeface="Roboto"/>
                <a:cs typeface="Roboto"/>
                <a:sym typeface="Roboto"/>
              </a:rPr>
              <a:t> tasks on the provided dataset. </a:t>
            </a:r>
            <a:endParaRPr sz="1700">
              <a:solidFill>
                <a:schemeClr val="dk1"/>
              </a:solidFill>
              <a:highlight>
                <a:schemeClr val="lt1"/>
              </a:highlight>
              <a:latin typeface="Roboto"/>
              <a:ea typeface="Roboto"/>
              <a:cs typeface="Roboto"/>
              <a:sym typeface="Roboto"/>
            </a:endParaRPr>
          </a:p>
          <a:p>
            <a:pPr indent="0" lvl="0" marL="0" rtl="0" algn="l">
              <a:spcBef>
                <a:spcPts val="1200"/>
              </a:spcBef>
              <a:spcAft>
                <a:spcPts val="0"/>
              </a:spcAft>
              <a:buNone/>
            </a:pPr>
            <a:r>
              <a:rPr lang="en-GB" sz="1700">
                <a:solidFill>
                  <a:schemeClr val="dk1"/>
                </a:solidFill>
                <a:highlight>
                  <a:schemeClr val="lt1"/>
                </a:highlight>
                <a:latin typeface="Roboto"/>
                <a:ea typeface="Roboto"/>
                <a:cs typeface="Roboto"/>
                <a:sym typeface="Roboto"/>
              </a:rPr>
              <a:t>We have also successfully downloaded and installed Neo4j and Tableau, and established a connection between them using the JDBC connector. </a:t>
            </a:r>
            <a:endParaRPr sz="1700">
              <a:solidFill>
                <a:schemeClr val="dk1"/>
              </a:solidFill>
              <a:highlight>
                <a:schemeClr val="lt1"/>
              </a:highlight>
              <a:latin typeface="Roboto"/>
              <a:ea typeface="Roboto"/>
              <a:cs typeface="Roboto"/>
              <a:sym typeface="Roboto"/>
            </a:endParaRPr>
          </a:p>
          <a:p>
            <a:pPr indent="0" lvl="0" marL="0" rtl="0" algn="l">
              <a:spcBef>
                <a:spcPts val="1200"/>
              </a:spcBef>
              <a:spcAft>
                <a:spcPts val="0"/>
              </a:spcAft>
              <a:buNone/>
            </a:pPr>
            <a:r>
              <a:rPr lang="en-GB" sz="1700">
                <a:solidFill>
                  <a:schemeClr val="dk1"/>
                </a:solidFill>
                <a:highlight>
                  <a:schemeClr val="lt1"/>
                </a:highlight>
                <a:latin typeface="Roboto"/>
                <a:ea typeface="Roboto"/>
                <a:cs typeface="Roboto"/>
                <a:sym typeface="Roboto"/>
              </a:rPr>
              <a:t>This has enabled us to create visualizations from the dataset, which are valuable for researchers, law enforcement agencies, the general public, and city officials. </a:t>
            </a:r>
            <a:endParaRPr sz="1700">
              <a:solidFill>
                <a:schemeClr val="dk1"/>
              </a:solidFill>
              <a:highlight>
                <a:schemeClr val="lt1"/>
              </a:highlight>
              <a:latin typeface="Roboto"/>
              <a:ea typeface="Roboto"/>
              <a:cs typeface="Roboto"/>
              <a:sym typeface="Roboto"/>
            </a:endParaRPr>
          </a:p>
          <a:p>
            <a:pPr indent="0" lvl="0" marL="0" rtl="0" algn="l">
              <a:spcBef>
                <a:spcPts val="1200"/>
              </a:spcBef>
              <a:spcAft>
                <a:spcPts val="1200"/>
              </a:spcAft>
              <a:buNone/>
            </a:pPr>
            <a:r>
              <a:rPr lang="en-GB" sz="1700">
                <a:solidFill>
                  <a:schemeClr val="dk1"/>
                </a:solidFill>
                <a:highlight>
                  <a:schemeClr val="lt1"/>
                </a:highlight>
                <a:latin typeface="Roboto"/>
                <a:ea typeface="Roboto"/>
                <a:cs typeface="Roboto"/>
                <a:sym typeface="Roboto"/>
              </a:rPr>
              <a:t>These visualizations provide insights and trends related to crime types, locations of incidents, and changes over time, allowing for a better understanding of crime patterns and dynamics in the given context.</a:t>
            </a:r>
            <a:endParaRPr sz="2300">
              <a:solidFill>
                <a:schemeClr val="dk1"/>
              </a:solidFill>
              <a:highlight>
                <a:schemeClr val="lt1"/>
              </a:highlight>
              <a:latin typeface="Roboto"/>
              <a:ea typeface="Roboto"/>
              <a:cs typeface="Roboto"/>
              <a:sym typeface="Roboto"/>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39"/>
          <p:cNvSpPr txBox="1"/>
          <p:nvPr/>
        </p:nvSpPr>
        <p:spPr>
          <a:xfrm>
            <a:off x="918800" y="1717500"/>
            <a:ext cx="6494700" cy="1616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7500">
                <a:solidFill>
                  <a:schemeClr val="dk1"/>
                </a:solidFill>
                <a:highlight>
                  <a:schemeClr val="lt1"/>
                </a:highlight>
                <a:latin typeface="Oswald"/>
                <a:ea typeface="Oswald"/>
                <a:cs typeface="Oswald"/>
                <a:sym typeface="Oswald"/>
              </a:rPr>
              <a:t>Thank You !</a:t>
            </a:r>
            <a:endParaRPr sz="7500">
              <a:solidFill>
                <a:schemeClr val="dk1"/>
              </a:solidFill>
              <a:highlight>
                <a:schemeClr val="lt1"/>
              </a:highlight>
              <a:latin typeface="Oswald"/>
              <a:ea typeface="Oswald"/>
              <a:cs typeface="Oswald"/>
              <a:sym typeface="Oswald"/>
            </a:endParaRPr>
          </a:p>
          <a:p>
            <a:pPr indent="0" lvl="0" marL="0" rtl="0" algn="ctr">
              <a:spcBef>
                <a:spcPts val="0"/>
              </a:spcBef>
              <a:spcAft>
                <a:spcPts val="0"/>
              </a:spcAft>
              <a:buNone/>
            </a:pPr>
            <a:r>
              <a:t/>
            </a:r>
            <a:endParaRPr sz="900">
              <a:latin typeface="Oswald"/>
              <a:ea typeface="Oswald"/>
              <a:cs typeface="Oswald"/>
              <a:sym typeface="Oswald"/>
            </a:endParaRPr>
          </a:p>
          <a:p>
            <a:pPr indent="0" lvl="0" marL="0" rtl="0" algn="ctr">
              <a:spcBef>
                <a:spcPts val="0"/>
              </a:spcBef>
              <a:spcAft>
                <a:spcPts val="0"/>
              </a:spcAft>
              <a:buNone/>
            </a:pPr>
            <a:r>
              <a:t/>
            </a:r>
            <a:endParaRPr sz="900">
              <a:latin typeface="Oswald"/>
              <a:ea typeface="Oswald"/>
              <a:cs typeface="Oswald"/>
              <a:sym typeface="Oswa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sp>
        <p:nvSpPr>
          <p:cNvPr id="71" name="Google Shape;71;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Introduction</a:t>
            </a:r>
            <a:endParaRPr/>
          </a:p>
        </p:txBody>
      </p:sp>
      <p:sp>
        <p:nvSpPr>
          <p:cNvPr id="72" name="Google Shape;72;p1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Clr>
                <a:schemeClr val="dk1"/>
              </a:buClr>
              <a:buSzPts val="1600"/>
              <a:buFont typeface="Roboto"/>
              <a:buChar char="●"/>
            </a:pPr>
            <a:r>
              <a:rPr lang="en-GB" sz="1600">
                <a:solidFill>
                  <a:schemeClr val="dk1"/>
                </a:solidFill>
                <a:highlight>
                  <a:schemeClr val="lt1"/>
                </a:highlight>
                <a:latin typeface="Roboto"/>
                <a:ea typeface="Roboto"/>
                <a:cs typeface="Roboto"/>
                <a:sym typeface="Roboto"/>
              </a:rPr>
              <a:t>In </a:t>
            </a:r>
            <a:r>
              <a:rPr lang="en-GB" sz="1600">
                <a:solidFill>
                  <a:schemeClr val="dk1"/>
                </a:solidFill>
                <a:highlight>
                  <a:schemeClr val="lt1"/>
                </a:highlight>
                <a:uFill>
                  <a:noFill/>
                </a:uFill>
                <a:latin typeface="Roboto"/>
                <a:ea typeface="Roboto"/>
                <a:cs typeface="Roboto"/>
                <a:sym typeface="Roboto"/>
                <a:hlinkClick r:id="rId3">
                  <a:extLst>
                    <a:ext uri="{A12FA001-AC4F-418D-AE19-62706E023703}">
                      <ahyp:hlinkClr val="tx"/>
                    </a:ext>
                  </a:extLst>
                </a:hlinkClick>
              </a:rPr>
              <a:t>Chicago</a:t>
            </a:r>
            <a:r>
              <a:rPr lang="en-GB" sz="1600">
                <a:solidFill>
                  <a:schemeClr val="dk1"/>
                </a:solidFill>
                <a:highlight>
                  <a:schemeClr val="lt1"/>
                </a:highlight>
                <a:latin typeface="Roboto"/>
                <a:ea typeface="Roboto"/>
                <a:cs typeface="Roboto"/>
                <a:sym typeface="Roboto"/>
              </a:rPr>
              <a:t>, </a:t>
            </a:r>
            <a:r>
              <a:rPr lang="en-GB" sz="1600">
                <a:solidFill>
                  <a:schemeClr val="dk1"/>
                </a:solidFill>
                <a:highlight>
                  <a:schemeClr val="lt1"/>
                </a:highlight>
                <a:uFill>
                  <a:noFill/>
                </a:uFill>
                <a:latin typeface="Roboto"/>
                <a:ea typeface="Roboto"/>
                <a:cs typeface="Roboto"/>
                <a:sym typeface="Roboto"/>
                <a:hlinkClick r:id="rId4">
                  <a:extLst>
                    <a:ext uri="{A12FA001-AC4F-418D-AE19-62706E023703}">
                      <ahyp:hlinkClr val="tx"/>
                    </a:ext>
                  </a:extLst>
                </a:hlinkClick>
              </a:rPr>
              <a:t>crime</a:t>
            </a:r>
            <a:r>
              <a:rPr lang="en-GB" sz="1600">
                <a:solidFill>
                  <a:schemeClr val="dk1"/>
                </a:solidFill>
                <a:highlight>
                  <a:schemeClr val="lt1"/>
                </a:highlight>
                <a:latin typeface="Roboto"/>
                <a:ea typeface="Roboto"/>
                <a:cs typeface="Roboto"/>
                <a:sym typeface="Roboto"/>
              </a:rPr>
              <a:t> has been tracked by the </a:t>
            </a:r>
            <a:r>
              <a:rPr lang="en-GB" sz="1600">
                <a:solidFill>
                  <a:schemeClr val="dk1"/>
                </a:solidFill>
                <a:highlight>
                  <a:schemeClr val="lt1"/>
                </a:highlight>
                <a:uFill>
                  <a:noFill/>
                </a:uFill>
                <a:latin typeface="Roboto"/>
                <a:ea typeface="Roboto"/>
                <a:cs typeface="Roboto"/>
                <a:sym typeface="Roboto"/>
                <a:hlinkClick r:id="rId5">
                  <a:extLst>
                    <a:ext uri="{A12FA001-AC4F-418D-AE19-62706E023703}">
                      <ahyp:hlinkClr val="tx"/>
                    </a:ext>
                  </a:extLst>
                </a:hlinkClick>
              </a:rPr>
              <a:t>Chicago Police Department</a:t>
            </a:r>
            <a:r>
              <a:rPr lang="en-GB" sz="1600">
                <a:solidFill>
                  <a:schemeClr val="dk1"/>
                </a:solidFill>
                <a:highlight>
                  <a:schemeClr val="lt1"/>
                </a:highlight>
                <a:latin typeface="Roboto"/>
                <a:ea typeface="Roboto"/>
                <a:cs typeface="Roboto"/>
                <a:sym typeface="Roboto"/>
              </a:rPr>
              <a:t>'s Bureau of Records since the beginning of the 20th century.</a:t>
            </a:r>
            <a:endParaRPr sz="1600">
              <a:solidFill>
                <a:schemeClr val="dk1"/>
              </a:solidFill>
              <a:highlight>
                <a:schemeClr val="lt1"/>
              </a:highlight>
              <a:latin typeface="Roboto"/>
              <a:ea typeface="Roboto"/>
              <a:cs typeface="Roboto"/>
              <a:sym typeface="Roboto"/>
            </a:endParaRPr>
          </a:p>
          <a:p>
            <a:pPr indent="-330200" lvl="0" marL="457200" rtl="0" algn="l">
              <a:lnSpc>
                <a:spcPct val="115000"/>
              </a:lnSpc>
              <a:spcBef>
                <a:spcPts val="0"/>
              </a:spcBef>
              <a:spcAft>
                <a:spcPts val="0"/>
              </a:spcAft>
              <a:buClr>
                <a:schemeClr val="dk1"/>
              </a:buClr>
              <a:buSzPts val="1600"/>
              <a:buFont typeface="Roboto"/>
              <a:buChar char="●"/>
            </a:pPr>
            <a:r>
              <a:rPr lang="en-GB" sz="1600">
                <a:solidFill>
                  <a:schemeClr val="dk1"/>
                </a:solidFill>
                <a:highlight>
                  <a:schemeClr val="lt1"/>
                </a:highlight>
                <a:latin typeface="Roboto"/>
                <a:ea typeface="Roboto"/>
                <a:cs typeface="Roboto"/>
                <a:sym typeface="Roboto"/>
              </a:rPr>
              <a:t>The city's overall crime rate, especially the </a:t>
            </a:r>
            <a:r>
              <a:rPr lang="en-GB" sz="1600">
                <a:solidFill>
                  <a:schemeClr val="dk1"/>
                </a:solidFill>
                <a:highlight>
                  <a:schemeClr val="lt1"/>
                </a:highlight>
                <a:uFill>
                  <a:noFill/>
                </a:uFill>
                <a:latin typeface="Roboto"/>
                <a:ea typeface="Roboto"/>
                <a:cs typeface="Roboto"/>
                <a:sym typeface="Roboto"/>
                <a:hlinkClick r:id="rId6">
                  <a:extLst>
                    <a:ext uri="{A12FA001-AC4F-418D-AE19-62706E023703}">
                      <ahyp:hlinkClr val="tx"/>
                    </a:ext>
                  </a:extLst>
                </a:hlinkClick>
              </a:rPr>
              <a:t>violent crime</a:t>
            </a:r>
            <a:r>
              <a:rPr lang="en-GB" sz="1600">
                <a:solidFill>
                  <a:schemeClr val="dk1"/>
                </a:solidFill>
                <a:highlight>
                  <a:schemeClr val="lt1"/>
                </a:highlight>
                <a:latin typeface="Roboto"/>
                <a:ea typeface="Roboto"/>
                <a:cs typeface="Roboto"/>
                <a:sym typeface="Roboto"/>
              </a:rPr>
              <a:t> rate, is higher than the US average.</a:t>
            </a:r>
            <a:endParaRPr sz="1600">
              <a:solidFill>
                <a:schemeClr val="dk1"/>
              </a:solidFill>
              <a:highlight>
                <a:schemeClr val="lt1"/>
              </a:highlight>
              <a:latin typeface="Roboto"/>
              <a:ea typeface="Roboto"/>
              <a:cs typeface="Roboto"/>
              <a:sym typeface="Roboto"/>
            </a:endParaRPr>
          </a:p>
          <a:p>
            <a:pPr indent="-330200" lvl="0" marL="457200" rtl="0" algn="l">
              <a:lnSpc>
                <a:spcPct val="115000"/>
              </a:lnSpc>
              <a:spcBef>
                <a:spcPts val="0"/>
              </a:spcBef>
              <a:spcAft>
                <a:spcPts val="0"/>
              </a:spcAft>
              <a:buClr>
                <a:schemeClr val="dk1"/>
              </a:buClr>
              <a:buSzPts val="1600"/>
              <a:buFont typeface="Roboto"/>
              <a:buChar char="●"/>
            </a:pPr>
            <a:r>
              <a:rPr lang="en-GB" sz="1600">
                <a:solidFill>
                  <a:schemeClr val="dk1"/>
                </a:solidFill>
                <a:highlight>
                  <a:schemeClr val="lt1"/>
                </a:highlight>
                <a:latin typeface="Roboto"/>
                <a:ea typeface="Roboto"/>
                <a:cs typeface="Roboto"/>
                <a:sym typeface="Roboto"/>
              </a:rPr>
              <a:t> </a:t>
            </a:r>
            <a:r>
              <a:rPr lang="en-GB" sz="1600">
                <a:solidFill>
                  <a:schemeClr val="dk1"/>
                </a:solidFill>
                <a:highlight>
                  <a:schemeClr val="lt1"/>
                </a:highlight>
                <a:uFill>
                  <a:noFill/>
                </a:uFill>
                <a:latin typeface="Roboto"/>
                <a:ea typeface="Roboto"/>
                <a:cs typeface="Roboto"/>
                <a:sym typeface="Roboto"/>
                <a:hlinkClick r:id="rId7">
                  <a:extLst>
                    <a:ext uri="{A12FA001-AC4F-418D-AE19-62706E023703}">
                      <ahyp:hlinkClr val="tx"/>
                    </a:ext>
                  </a:extLst>
                </a:hlinkClick>
              </a:rPr>
              <a:t>Chicago</a:t>
            </a:r>
            <a:r>
              <a:rPr lang="en-GB" sz="1600">
                <a:solidFill>
                  <a:schemeClr val="dk1"/>
                </a:solidFill>
                <a:highlight>
                  <a:schemeClr val="lt1"/>
                </a:highlight>
                <a:latin typeface="Roboto"/>
                <a:ea typeface="Roboto"/>
                <a:cs typeface="Roboto"/>
                <a:sym typeface="Roboto"/>
              </a:rPr>
              <a:t> was responsible for nearly half of 2016's increase in homicides in the US, though the nation's crime rates remained near historic lows as of 2016.</a:t>
            </a:r>
            <a:endParaRPr baseline="30000" sz="1600">
              <a:solidFill>
                <a:schemeClr val="dk1"/>
              </a:solidFill>
              <a:highlight>
                <a:schemeClr val="lt1"/>
              </a:highlight>
              <a:latin typeface="Roboto"/>
              <a:ea typeface="Roboto"/>
              <a:cs typeface="Roboto"/>
              <a:sym typeface="Roboto"/>
            </a:endParaRPr>
          </a:p>
          <a:p>
            <a:pPr indent="-330200" lvl="0" marL="457200" rtl="0" algn="l">
              <a:lnSpc>
                <a:spcPct val="115000"/>
              </a:lnSpc>
              <a:spcBef>
                <a:spcPts val="0"/>
              </a:spcBef>
              <a:spcAft>
                <a:spcPts val="0"/>
              </a:spcAft>
              <a:buClr>
                <a:schemeClr val="dk1"/>
              </a:buClr>
              <a:buSzPts val="1600"/>
              <a:buFont typeface="Roboto"/>
              <a:buChar char="●"/>
            </a:pPr>
            <a:r>
              <a:rPr lang="en-GB" sz="1600">
                <a:solidFill>
                  <a:schemeClr val="dk1"/>
                </a:solidFill>
                <a:highlight>
                  <a:schemeClr val="lt1"/>
                </a:highlight>
                <a:latin typeface="Roboto"/>
                <a:ea typeface="Roboto"/>
                <a:cs typeface="Roboto"/>
                <a:sym typeface="Roboto"/>
              </a:rPr>
              <a:t>Some attribute the city's </a:t>
            </a:r>
            <a:r>
              <a:rPr lang="en-GB" sz="1600">
                <a:solidFill>
                  <a:schemeClr val="dk1"/>
                </a:solidFill>
                <a:highlight>
                  <a:schemeClr val="lt1"/>
                </a:highlight>
                <a:uFill>
                  <a:noFill/>
                </a:uFill>
                <a:latin typeface="Roboto"/>
                <a:ea typeface="Roboto"/>
                <a:cs typeface="Roboto"/>
                <a:sym typeface="Roboto"/>
                <a:hlinkClick r:id="rId8">
                  <a:extLst>
                    <a:ext uri="{A12FA001-AC4F-418D-AE19-62706E023703}">
                      <ahyp:hlinkClr val="tx"/>
                    </a:ext>
                  </a:extLst>
                </a:hlinkClick>
              </a:rPr>
              <a:t>strong gang culture</a:t>
            </a:r>
            <a:r>
              <a:rPr lang="en-GB" sz="1600">
                <a:solidFill>
                  <a:schemeClr val="dk1"/>
                </a:solidFill>
                <a:highlight>
                  <a:schemeClr val="lt1"/>
                </a:highlight>
                <a:latin typeface="Roboto"/>
                <a:ea typeface="Roboto"/>
                <a:cs typeface="Roboto"/>
                <a:sym typeface="Roboto"/>
              </a:rPr>
              <a:t> to the city's unusually high crime rate compared to neighboring cities, and some do not.</a:t>
            </a:r>
            <a:endParaRPr sz="1600">
              <a:solidFill>
                <a:schemeClr val="dk1"/>
              </a:solidFill>
              <a:highlight>
                <a:schemeClr val="lt1"/>
              </a:highlight>
              <a:latin typeface="Roboto"/>
              <a:ea typeface="Roboto"/>
              <a:cs typeface="Roboto"/>
              <a:sym typeface="Roboto"/>
            </a:endParaRPr>
          </a:p>
          <a:p>
            <a:pPr indent="-330200" lvl="0" marL="457200" rtl="0" algn="l">
              <a:lnSpc>
                <a:spcPct val="115000"/>
              </a:lnSpc>
              <a:spcBef>
                <a:spcPts val="0"/>
              </a:spcBef>
              <a:spcAft>
                <a:spcPts val="0"/>
              </a:spcAft>
              <a:buClr>
                <a:schemeClr val="dk1"/>
              </a:buClr>
              <a:buSzPts val="1600"/>
              <a:buFont typeface="Roboto"/>
              <a:buChar char="●"/>
            </a:pPr>
            <a:r>
              <a:rPr lang="en-GB" sz="1600">
                <a:solidFill>
                  <a:schemeClr val="dk1"/>
                </a:solidFill>
                <a:highlight>
                  <a:schemeClr val="lt1"/>
                </a:highlight>
                <a:latin typeface="Roboto"/>
                <a:ea typeface="Roboto"/>
                <a:cs typeface="Roboto"/>
                <a:sym typeface="Roboto"/>
              </a:rPr>
              <a:t>The city has faced challenges with violent crime, particularly in certain neighborhoods, including homicides, shootings, and robberies. </a:t>
            </a:r>
            <a:endParaRPr sz="1600">
              <a:solidFill>
                <a:schemeClr val="dk1"/>
              </a:solidFill>
              <a:highlight>
                <a:schemeClr val="lt1"/>
              </a:highlight>
              <a:latin typeface="Roboto"/>
              <a:ea typeface="Roboto"/>
              <a:cs typeface="Roboto"/>
              <a:sym typeface="Roboto"/>
            </a:endParaRPr>
          </a:p>
          <a:p>
            <a:pPr indent="-330200" lvl="0" marL="457200" rtl="0" algn="l">
              <a:lnSpc>
                <a:spcPct val="115000"/>
              </a:lnSpc>
              <a:spcBef>
                <a:spcPts val="0"/>
              </a:spcBef>
              <a:spcAft>
                <a:spcPts val="0"/>
              </a:spcAft>
              <a:buClr>
                <a:schemeClr val="dk1"/>
              </a:buClr>
              <a:buSzPts val="1600"/>
              <a:buFont typeface="Roboto"/>
              <a:buChar char="●"/>
            </a:pPr>
            <a:r>
              <a:rPr lang="en-GB" sz="1600">
                <a:solidFill>
                  <a:schemeClr val="dk1"/>
                </a:solidFill>
                <a:highlight>
                  <a:schemeClr val="lt1"/>
                </a:highlight>
                <a:latin typeface="Roboto"/>
                <a:ea typeface="Roboto"/>
                <a:cs typeface="Roboto"/>
                <a:sym typeface="Roboto"/>
              </a:rPr>
              <a:t>Property crimes such as theft, burglary, and motor vehicle theft have also been reported in various parts of the city.</a:t>
            </a:r>
            <a:endParaRPr sz="1600">
              <a:solidFill>
                <a:schemeClr val="dk1"/>
              </a:solidFill>
              <a:highlight>
                <a:schemeClr val="lt1"/>
              </a:highlight>
              <a:latin typeface="Roboto"/>
              <a:ea typeface="Roboto"/>
              <a:cs typeface="Roboto"/>
              <a:sym typeface="Roboto"/>
            </a:endParaRPr>
          </a:p>
          <a:p>
            <a:pPr indent="0" lvl="0" marL="457200" rtl="0" algn="l">
              <a:spcBef>
                <a:spcPts val="1000"/>
              </a:spcBef>
              <a:spcAft>
                <a:spcPts val="1200"/>
              </a:spcAft>
              <a:buNone/>
            </a:pPr>
            <a:r>
              <a:t/>
            </a:r>
            <a:endParaRPr sz="1600">
              <a:solidFill>
                <a:schemeClr val="dk1"/>
              </a:solidFill>
              <a:latin typeface="Roboto"/>
              <a:ea typeface="Roboto"/>
              <a:cs typeface="Roboto"/>
              <a:sym typeface="Robo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sp>
        <p:nvSpPr>
          <p:cNvPr id="77" name="Google Shape;77;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Dataset Description</a:t>
            </a:r>
            <a:endParaRPr/>
          </a:p>
        </p:txBody>
      </p:sp>
      <p:sp>
        <p:nvSpPr>
          <p:cNvPr id="78" name="Google Shape;78;p16"/>
          <p:cNvSpPr txBox="1"/>
          <p:nvPr>
            <p:ph idx="1" type="body"/>
          </p:nvPr>
        </p:nvSpPr>
        <p:spPr>
          <a:xfrm>
            <a:off x="311700" y="1152475"/>
            <a:ext cx="8520600" cy="8703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Clr>
                <a:schemeClr val="dk1"/>
              </a:buClr>
              <a:buSzPts val="440"/>
              <a:buFont typeface="Arial"/>
              <a:buNone/>
            </a:pPr>
            <a:r>
              <a:rPr lang="en-GB" sz="1600">
                <a:solidFill>
                  <a:schemeClr val="dk1"/>
                </a:solidFill>
                <a:latin typeface="Roboto"/>
                <a:ea typeface="Roboto"/>
                <a:cs typeface="Roboto"/>
                <a:sym typeface="Roboto"/>
              </a:rPr>
              <a:t>Our dataset, titled 'Chicago Crime', contains approximately 7 million rows of data. This dataset includes information such as the FBI and IUCR codes corresponding to the crime committed, the type of crime, the location of the crime, and whether an arrest was made in connection with the crime.</a:t>
            </a:r>
            <a:endParaRPr sz="1600">
              <a:solidFill>
                <a:schemeClr val="dk1"/>
              </a:solidFill>
              <a:latin typeface="Roboto"/>
              <a:ea typeface="Roboto"/>
              <a:cs typeface="Roboto"/>
              <a:sym typeface="Roboto"/>
            </a:endParaRPr>
          </a:p>
          <a:p>
            <a:pPr indent="0" lvl="0" marL="0" rtl="0" algn="l">
              <a:lnSpc>
                <a:spcPct val="95000"/>
              </a:lnSpc>
              <a:spcBef>
                <a:spcPts val="1000"/>
              </a:spcBef>
              <a:spcAft>
                <a:spcPts val="0"/>
              </a:spcAft>
              <a:buClr>
                <a:schemeClr val="dk1"/>
              </a:buClr>
              <a:buSzPts val="440"/>
              <a:buFont typeface="Arial"/>
              <a:buNone/>
            </a:pPr>
            <a:r>
              <a:t/>
            </a:r>
            <a:endParaRPr sz="1600">
              <a:solidFill>
                <a:schemeClr val="dk1"/>
              </a:solidFill>
              <a:latin typeface="Roboto"/>
              <a:ea typeface="Roboto"/>
              <a:cs typeface="Roboto"/>
              <a:sym typeface="Roboto"/>
            </a:endParaRPr>
          </a:p>
          <a:p>
            <a:pPr indent="0" lvl="0" marL="0" rtl="0" algn="l">
              <a:lnSpc>
                <a:spcPct val="95000"/>
              </a:lnSpc>
              <a:spcBef>
                <a:spcPts val="1000"/>
              </a:spcBef>
              <a:spcAft>
                <a:spcPts val="1000"/>
              </a:spcAft>
              <a:buClr>
                <a:schemeClr val="dk1"/>
              </a:buClr>
              <a:buSzPts val="440"/>
              <a:buFont typeface="Arial"/>
              <a:buNone/>
            </a:pPr>
            <a:r>
              <a:t/>
            </a:r>
            <a:endParaRPr sz="1600">
              <a:solidFill>
                <a:schemeClr val="dk1"/>
              </a:solidFill>
              <a:latin typeface="Roboto"/>
              <a:ea typeface="Roboto"/>
              <a:cs typeface="Roboto"/>
              <a:sym typeface="Roboto"/>
            </a:endParaRPr>
          </a:p>
        </p:txBody>
      </p:sp>
      <p:pic>
        <p:nvPicPr>
          <p:cNvPr id="79" name="Google Shape;79;p16"/>
          <p:cNvPicPr preferRelativeResize="0"/>
          <p:nvPr/>
        </p:nvPicPr>
        <p:blipFill>
          <a:blip r:embed="rId3">
            <a:alphaModFix/>
          </a:blip>
          <a:stretch>
            <a:fillRect/>
          </a:stretch>
        </p:blipFill>
        <p:spPr>
          <a:xfrm>
            <a:off x="3629700" y="2157525"/>
            <a:ext cx="5363226" cy="2749825"/>
          </a:xfrm>
          <a:prstGeom prst="rect">
            <a:avLst/>
          </a:prstGeom>
          <a:noFill/>
          <a:ln>
            <a:noFill/>
          </a:ln>
        </p:spPr>
      </p:pic>
      <p:sp>
        <p:nvSpPr>
          <p:cNvPr id="80" name="Google Shape;80;p16"/>
          <p:cNvSpPr txBox="1"/>
          <p:nvPr/>
        </p:nvSpPr>
        <p:spPr>
          <a:xfrm>
            <a:off x="343750" y="2191350"/>
            <a:ext cx="3171900" cy="2386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GB" sz="1600">
                <a:solidFill>
                  <a:schemeClr val="dk1"/>
                </a:solidFill>
                <a:latin typeface="Roboto"/>
                <a:ea typeface="Roboto"/>
                <a:cs typeface="Roboto"/>
                <a:sym typeface="Roboto"/>
              </a:rPr>
              <a:t>There are 4 files containing a cumulative of 8 million rows.</a:t>
            </a:r>
            <a:endParaRPr sz="1600">
              <a:solidFill>
                <a:schemeClr val="dk1"/>
              </a:solidFill>
              <a:latin typeface="Roboto"/>
              <a:ea typeface="Roboto"/>
              <a:cs typeface="Roboto"/>
              <a:sym typeface="Roboto"/>
            </a:endParaRPr>
          </a:p>
          <a:p>
            <a:pPr indent="0" lvl="0" marL="0" rtl="0" algn="l">
              <a:lnSpc>
                <a:spcPct val="115000"/>
              </a:lnSpc>
              <a:spcBef>
                <a:spcPts val="1000"/>
              </a:spcBef>
              <a:spcAft>
                <a:spcPts val="0"/>
              </a:spcAft>
              <a:buNone/>
            </a:pPr>
            <a:r>
              <a:rPr lang="en-GB" sz="1600">
                <a:solidFill>
                  <a:schemeClr val="dk1"/>
                </a:solidFill>
                <a:latin typeface="Roboto"/>
                <a:ea typeface="Roboto"/>
                <a:cs typeface="Roboto"/>
                <a:sym typeface="Roboto"/>
              </a:rPr>
              <a:t>These files are distributed in sets of 4 years, spanning from 2001 to 2023.</a:t>
            </a:r>
            <a:endParaRPr sz="1600">
              <a:solidFill>
                <a:schemeClr val="dk1"/>
              </a:solidFill>
              <a:latin typeface="Roboto"/>
              <a:ea typeface="Roboto"/>
              <a:cs typeface="Roboto"/>
              <a:sym typeface="Roboto"/>
            </a:endParaRPr>
          </a:p>
          <a:p>
            <a:pPr indent="0" lvl="0" marL="0" rtl="0" algn="l">
              <a:lnSpc>
                <a:spcPct val="115000"/>
              </a:lnSpc>
              <a:spcBef>
                <a:spcPts val="1000"/>
              </a:spcBef>
              <a:spcAft>
                <a:spcPts val="1000"/>
              </a:spcAft>
              <a:buNone/>
            </a:pPr>
            <a:r>
              <a:rPr lang="en-GB" sz="1600">
                <a:solidFill>
                  <a:schemeClr val="dk1"/>
                </a:solidFill>
                <a:latin typeface="Roboto"/>
                <a:ea typeface="Roboto"/>
                <a:cs typeface="Roboto"/>
                <a:sym typeface="Roboto"/>
              </a:rPr>
              <a:t>An in-depth analysis of these files will be done in further slides</a:t>
            </a:r>
            <a:endParaRPr sz="1600">
              <a:solidFill>
                <a:schemeClr val="dk1"/>
              </a:solidFill>
              <a:latin typeface="Roboto"/>
              <a:ea typeface="Roboto"/>
              <a:cs typeface="Roboto"/>
              <a:sym typeface="Robo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rPr lang="en-GB" sz="2900">
                <a:highlight>
                  <a:schemeClr val="lt1"/>
                </a:highlight>
              </a:rPr>
              <a:t>Data Profiling &amp; Pre-processing</a:t>
            </a:r>
            <a:endParaRPr sz="2900"/>
          </a:p>
        </p:txBody>
      </p:sp>
      <p:sp>
        <p:nvSpPr>
          <p:cNvPr id="86" name="Google Shape;86;p1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GB"/>
              <a:t>We studied the dataset and all the attributes it comprises of and created a profiling report that shows various insights.</a:t>
            </a:r>
            <a:endParaRPr/>
          </a:p>
        </p:txBody>
      </p:sp>
      <p:pic>
        <p:nvPicPr>
          <p:cNvPr id="87" name="Google Shape;87;p17"/>
          <p:cNvPicPr preferRelativeResize="0"/>
          <p:nvPr/>
        </p:nvPicPr>
        <p:blipFill rotWithShape="1">
          <a:blip r:embed="rId3">
            <a:alphaModFix/>
          </a:blip>
          <a:srcRect b="0" l="9176" r="8963" t="21148"/>
          <a:stretch/>
        </p:blipFill>
        <p:spPr>
          <a:xfrm>
            <a:off x="0" y="2394625"/>
            <a:ext cx="4865475" cy="2748875"/>
          </a:xfrm>
          <a:prstGeom prst="rect">
            <a:avLst/>
          </a:prstGeom>
          <a:noFill/>
          <a:ln>
            <a:noFill/>
          </a:ln>
        </p:spPr>
      </p:pic>
      <p:pic>
        <p:nvPicPr>
          <p:cNvPr id="88" name="Google Shape;88;p17"/>
          <p:cNvPicPr preferRelativeResize="0"/>
          <p:nvPr/>
        </p:nvPicPr>
        <p:blipFill rotWithShape="1">
          <a:blip r:embed="rId4">
            <a:alphaModFix/>
          </a:blip>
          <a:srcRect b="11257" l="7886" r="9188" t="9238"/>
          <a:stretch/>
        </p:blipFill>
        <p:spPr>
          <a:xfrm>
            <a:off x="4215350" y="2394625"/>
            <a:ext cx="4928650" cy="27488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1200"/>
              </a:spcAft>
              <a:buNone/>
            </a:pPr>
            <a:r>
              <a:rPr lang="en-GB" sz="2900">
                <a:highlight>
                  <a:schemeClr val="lt1"/>
                </a:highlight>
              </a:rPr>
              <a:t>Data Profiling &amp; Pre-processing</a:t>
            </a:r>
            <a:endParaRPr/>
          </a:p>
        </p:txBody>
      </p:sp>
      <p:sp>
        <p:nvSpPr>
          <p:cNvPr id="94" name="Google Shape;94;p1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GB"/>
              <a:t>We dealt with the duplicate values and got rid of them as they provide inaccurate results and also increase data processing time.</a:t>
            </a:r>
            <a:endParaRPr/>
          </a:p>
        </p:txBody>
      </p:sp>
      <p:pic>
        <p:nvPicPr>
          <p:cNvPr id="95" name="Google Shape;95;p18"/>
          <p:cNvPicPr preferRelativeResize="0"/>
          <p:nvPr/>
        </p:nvPicPr>
        <p:blipFill>
          <a:blip r:embed="rId3">
            <a:alphaModFix/>
          </a:blip>
          <a:stretch>
            <a:fillRect/>
          </a:stretch>
        </p:blipFill>
        <p:spPr>
          <a:xfrm>
            <a:off x="1600200" y="2273350"/>
            <a:ext cx="5943600" cy="22955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Data Profiling &amp; Pre-processing</a:t>
            </a:r>
            <a:endParaRPr/>
          </a:p>
        </p:txBody>
      </p:sp>
      <p:pic>
        <p:nvPicPr>
          <p:cNvPr id="101" name="Google Shape;101;p19"/>
          <p:cNvPicPr preferRelativeResize="0"/>
          <p:nvPr/>
        </p:nvPicPr>
        <p:blipFill>
          <a:blip r:embed="rId3">
            <a:alphaModFix/>
          </a:blip>
          <a:stretch>
            <a:fillRect/>
          </a:stretch>
        </p:blipFill>
        <p:spPr>
          <a:xfrm>
            <a:off x="594525" y="1175525"/>
            <a:ext cx="8138275" cy="29214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20"/>
          <p:cNvSpPr txBox="1"/>
          <p:nvPr>
            <p:ph type="title"/>
          </p:nvPr>
        </p:nvSpPr>
        <p:spPr>
          <a:xfrm>
            <a:off x="671250" y="2141250"/>
            <a:ext cx="7852200" cy="8610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GB" sz="4000"/>
              <a:t>Neo4j Graph Database</a:t>
            </a:r>
            <a:endParaRPr sz="40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rgbClr val="000000"/>
              </a:buClr>
              <a:buSzPct val="33000"/>
              <a:buFont typeface="Arial"/>
              <a:buNone/>
            </a:pPr>
            <a:r>
              <a:rPr lang="en-GB"/>
              <a:t>Neo4J Graph Database</a:t>
            </a:r>
            <a:endParaRPr/>
          </a:p>
          <a:p>
            <a:pPr indent="0" lvl="0" marL="0" rtl="0" algn="l">
              <a:spcBef>
                <a:spcPts val="0"/>
              </a:spcBef>
              <a:spcAft>
                <a:spcPts val="0"/>
              </a:spcAft>
              <a:buNone/>
            </a:pPr>
            <a:r>
              <a:t/>
            </a:r>
            <a:endParaRPr/>
          </a:p>
        </p:txBody>
      </p:sp>
      <p:pic>
        <p:nvPicPr>
          <p:cNvPr id="112" name="Google Shape;112;p21"/>
          <p:cNvPicPr preferRelativeResize="0"/>
          <p:nvPr/>
        </p:nvPicPr>
        <p:blipFill>
          <a:blip r:embed="rId3">
            <a:alphaModFix/>
          </a:blip>
          <a:stretch>
            <a:fillRect/>
          </a:stretch>
        </p:blipFill>
        <p:spPr>
          <a:xfrm>
            <a:off x="975788" y="1017725"/>
            <a:ext cx="7192424" cy="38209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